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0" r:id="rId3"/>
    <p:sldId id="258" r:id="rId4"/>
    <p:sldId id="290" r:id="rId5"/>
    <p:sldId id="291" r:id="rId6"/>
    <p:sldId id="259" r:id="rId7"/>
    <p:sldId id="312" r:id="rId8"/>
    <p:sldId id="309" r:id="rId9"/>
    <p:sldId id="301" r:id="rId10"/>
    <p:sldId id="260" r:id="rId11"/>
    <p:sldId id="261" r:id="rId12"/>
    <p:sldId id="280" r:id="rId13"/>
    <p:sldId id="282" r:id="rId14"/>
    <p:sldId id="271" r:id="rId15"/>
    <p:sldId id="277" r:id="rId16"/>
    <p:sldId id="266" r:id="rId17"/>
    <p:sldId id="304" r:id="rId18"/>
    <p:sldId id="303" r:id="rId19"/>
    <p:sldId id="278" r:id="rId20"/>
    <p:sldId id="283" r:id="rId21"/>
    <p:sldId id="295" r:id="rId22"/>
    <p:sldId id="293" r:id="rId23"/>
    <p:sldId id="294" r:id="rId24"/>
    <p:sldId id="296" r:id="rId25"/>
    <p:sldId id="297" r:id="rId26"/>
    <p:sldId id="276" r:id="rId27"/>
    <p:sldId id="308" r:id="rId28"/>
    <p:sldId id="310" r:id="rId29"/>
    <p:sldId id="307" r:id="rId30"/>
    <p:sldId id="305" r:id="rId31"/>
    <p:sldId id="306" r:id="rId32"/>
    <p:sldId id="314" r:id="rId33"/>
    <p:sldId id="288" r:id="rId34"/>
    <p:sldId id="287" r:id="rId35"/>
    <p:sldId id="311" r:id="rId36"/>
    <p:sldId id="300" r:id="rId37"/>
    <p:sldId id="286" r:id="rId38"/>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6"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713F901-91E7-4C2F-B714-4F6AD590BC12}" type="datetimeFigureOut">
              <a:rPr lang="en-US" smtClean="0"/>
              <a:t>8/7/2019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6F42054-AAED-4A11-B737-4BF5FBFE0D85}" type="slidenum">
              <a:rPr lang="en-US" smtClean="0"/>
              <a:t>‹#›</a:t>
            </a:fld>
            <a:endParaRPr lang="en-US" dirty="0"/>
          </a:p>
        </p:txBody>
      </p:sp>
    </p:spTree>
    <p:extLst>
      <p:ext uri="{BB962C8B-B14F-4D97-AF65-F5344CB8AC3E}">
        <p14:creationId xmlns:p14="http://schemas.microsoft.com/office/powerpoint/2010/main" val="262792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13F901-91E7-4C2F-B714-4F6AD590BC12}" type="datetimeFigureOut">
              <a:rPr lang="en-US" smtClean="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F42054-AAED-4A11-B737-4BF5FBFE0D85}" type="slidenum">
              <a:rPr lang="en-US" smtClean="0"/>
              <a:t>‹#›</a:t>
            </a:fld>
            <a:endParaRPr lang="en-US" dirty="0"/>
          </a:p>
        </p:txBody>
      </p:sp>
    </p:spTree>
    <p:extLst>
      <p:ext uri="{BB962C8B-B14F-4D97-AF65-F5344CB8AC3E}">
        <p14:creationId xmlns:p14="http://schemas.microsoft.com/office/powerpoint/2010/main" val="236909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713F901-91E7-4C2F-B714-4F6AD590BC12}"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F42054-AAED-4A11-B737-4BF5FBFE0D85}" type="slidenum">
              <a:rPr lang="en-US" smtClean="0"/>
              <a:t>‹#›</a:t>
            </a:fld>
            <a:endParaRPr lang="en-US" dirty="0"/>
          </a:p>
        </p:txBody>
      </p:sp>
    </p:spTree>
    <p:extLst>
      <p:ext uri="{BB962C8B-B14F-4D97-AF65-F5344CB8AC3E}">
        <p14:creationId xmlns:p14="http://schemas.microsoft.com/office/powerpoint/2010/main" val="2539233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713F901-91E7-4C2F-B714-4F6AD590BC12}"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F42054-AAED-4A11-B737-4BF5FBFE0D85}" type="slidenum">
              <a:rPr lang="en-US" smtClean="0"/>
              <a:t>‹#›</a:t>
            </a:fld>
            <a:endParaRPr lang="en-US" dirty="0"/>
          </a:p>
        </p:txBody>
      </p:sp>
    </p:spTree>
    <p:extLst>
      <p:ext uri="{BB962C8B-B14F-4D97-AF65-F5344CB8AC3E}">
        <p14:creationId xmlns:p14="http://schemas.microsoft.com/office/powerpoint/2010/main" val="2213474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13F901-91E7-4C2F-B714-4F6AD590BC12}"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F42054-AAED-4A11-B737-4BF5FBFE0D85}" type="slidenum">
              <a:rPr lang="en-US" smtClean="0"/>
              <a:t>‹#›</a:t>
            </a:fld>
            <a:endParaRPr lang="en-US" dirty="0"/>
          </a:p>
        </p:txBody>
      </p:sp>
    </p:spTree>
    <p:extLst>
      <p:ext uri="{BB962C8B-B14F-4D97-AF65-F5344CB8AC3E}">
        <p14:creationId xmlns:p14="http://schemas.microsoft.com/office/powerpoint/2010/main" val="2463109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713F901-91E7-4C2F-B714-4F6AD590BC12}" type="datetimeFigureOut">
              <a:rPr lang="en-US" smtClean="0"/>
              <a:t>8/7/2019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F42054-AAED-4A11-B737-4BF5FBFE0D85}" type="slidenum">
              <a:rPr lang="en-US" smtClean="0"/>
              <a:t>‹#›</a:t>
            </a:fld>
            <a:endParaRPr lang="en-US" dirty="0"/>
          </a:p>
        </p:txBody>
      </p:sp>
    </p:spTree>
    <p:extLst>
      <p:ext uri="{BB962C8B-B14F-4D97-AF65-F5344CB8AC3E}">
        <p14:creationId xmlns:p14="http://schemas.microsoft.com/office/powerpoint/2010/main" val="3125616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713F901-91E7-4C2F-B714-4F6AD590BC12}" type="datetimeFigureOut">
              <a:rPr lang="en-US" smtClean="0"/>
              <a:t>8/7/2019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56F42054-AAED-4A11-B737-4BF5FBFE0D85}" type="slidenum">
              <a:rPr lang="en-US" smtClean="0"/>
              <a:t>‹#›</a:t>
            </a:fld>
            <a:endParaRPr lang="en-US" dirty="0"/>
          </a:p>
        </p:txBody>
      </p:sp>
    </p:spTree>
    <p:extLst>
      <p:ext uri="{BB962C8B-B14F-4D97-AF65-F5344CB8AC3E}">
        <p14:creationId xmlns:p14="http://schemas.microsoft.com/office/powerpoint/2010/main" val="2254636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713F901-91E7-4C2F-B714-4F6AD590BC12}"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F42054-AAED-4A11-B737-4BF5FBFE0D85}" type="slidenum">
              <a:rPr lang="en-US" smtClean="0"/>
              <a:t>‹#›</a:t>
            </a:fld>
            <a:endParaRPr lang="en-US" dirty="0"/>
          </a:p>
        </p:txBody>
      </p:sp>
    </p:spTree>
    <p:extLst>
      <p:ext uri="{BB962C8B-B14F-4D97-AF65-F5344CB8AC3E}">
        <p14:creationId xmlns:p14="http://schemas.microsoft.com/office/powerpoint/2010/main" val="1890701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713F901-91E7-4C2F-B714-4F6AD590BC12}"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F42054-AAED-4A11-B737-4BF5FBFE0D85}" type="slidenum">
              <a:rPr lang="en-US" smtClean="0"/>
              <a:t>‹#›</a:t>
            </a:fld>
            <a:endParaRPr lang="en-US" dirty="0"/>
          </a:p>
        </p:txBody>
      </p:sp>
    </p:spTree>
    <p:extLst>
      <p:ext uri="{BB962C8B-B14F-4D97-AF65-F5344CB8AC3E}">
        <p14:creationId xmlns:p14="http://schemas.microsoft.com/office/powerpoint/2010/main" val="19315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13F901-91E7-4C2F-B714-4F6AD590BC12}"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F42054-AAED-4A11-B737-4BF5FBFE0D85}" type="slidenum">
              <a:rPr lang="en-US" smtClean="0"/>
              <a:t>‹#›</a:t>
            </a:fld>
            <a:endParaRPr lang="en-US" dirty="0"/>
          </a:p>
        </p:txBody>
      </p:sp>
    </p:spTree>
    <p:extLst>
      <p:ext uri="{BB962C8B-B14F-4D97-AF65-F5344CB8AC3E}">
        <p14:creationId xmlns:p14="http://schemas.microsoft.com/office/powerpoint/2010/main" val="273713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13F901-91E7-4C2F-B714-4F6AD590BC12}" type="datetimeFigureOut">
              <a:rPr lang="en-US" smtClean="0"/>
              <a:t>8/7/2019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F42054-AAED-4A11-B737-4BF5FBFE0D85}" type="slidenum">
              <a:rPr lang="en-US" smtClean="0"/>
              <a:t>‹#›</a:t>
            </a:fld>
            <a:endParaRPr lang="en-US" dirty="0"/>
          </a:p>
        </p:txBody>
      </p:sp>
    </p:spTree>
    <p:extLst>
      <p:ext uri="{BB962C8B-B14F-4D97-AF65-F5344CB8AC3E}">
        <p14:creationId xmlns:p14="http://schemas.microsoft.com/office/powerpoint/2010/main" val="124457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13F901-91E7-4C2F-B714-4F6AD590BC12}" type="datetimeFigureOut">
              <a:rPr lang="en-US" smtClean="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F42054-AAED-4A11-B737-4BF5FBFE0D85}" type="slidenum">
              <a:rPr lang="en-US" smtClean="0"/>
              <a:t>‹#›</a:t>
            </a:fld>
            <a:endParaRPr lang="en-US" dirty="0"/>
          </a:p>
        </p:txBody>
      </p:sp>
    </p:spTree>
    <p:extLst>
      <p:ext uri="{BB962C8B-B14F-4D97-AF65-F5344CB8AC3E}">
        <p14:creationId xmlns:p14="http://schemas.microsoft.com/office/powerpoint/2010/main" val="324191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13F901-91E7-4C2F-B714-4F6AD590BC12}" type="datetimeFigureOut">
              <a:rPr lang="en-US" smtClean="0"/>
              <a:t>8/7/2019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F42054-AAED-4A11-B737-4BF5FBFE0D85}" type="slidenum">
              <a:rPr lang="en-US" smtClean="0"/>
              <a:t>‹#›</a:t>
            </a:fld>
            <a:endParaRPr lang="en-US" dirty="0"/>
          </a:p>
        </p:txBody>
      </p:sp>
    </p:spTree>
    <p:extLst>
      <p:ext uri="{BB962C8B-B14F-4D97-AF65-F5344CB8AC3E}">
        <p14:creationId xmlns:p14="http://schemas.microsoft.com/office/powerpoint/2010/main" val="264355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13F901-91E7-4C2F-B714-4F6AD590BC12}" type="datetimeFigureOut">
              <a:rPr lang="en-US" smtClean="0"/>
              <a:t>8/7/2019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F42054-AAED-4A11-B737-4BF5FBFE0D85}" type="slidenum">
              <a:rPr lang="en-US" smtClean="0"/>
              <a:t>‹#›</a:t>
            </a:fld>
            <a:endParaRPr lang="en-US" dirty="0"/>
          </a:p>
        </p:txBody>
      </p:sp>
    </p:spTree>
    <p:extLst>
      <p:ext uri="{BB962C8B-B14F-4D97-AF65-F5344CB8AC3E}">
        <p14:creationId xmlns:p14="http://schemas.microsoft.com/office/powerpoint/2010/main" val="280022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3F901-91E7-4C2F-B714-4F6AD590BC12}" type="datetimeFigureOut">
              <a:rPr lang="en-US" smtClean="0"/>
              <a:t>8/7/2019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6F42054-AAED-4A11-B737-4BF5FBFE0D85}" type="slidenum">
              <a:rPr lang="en-US" smtClean="0"/>
              <a:t>‹#›</a:t>
            </a:fld>
            <a:endParaRPr lang="en-US" dirty="0"/>
          </a:p>
        </p:txBody>
      </p:sp>
    </p:spTree>
    <p:extLst>
      <p:ext uri="{BB962C8B-B14F-4D97-AF65-F5344CB8AC3E}">
        <p14:creationId xmlns:p14="http://schemas.microsoft.com/office/powerpoint/2010/main" val="11416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13F901-91E7-4C2F-B714-4F6AD590BC12}" type="datetimeFigureOut">
              <a:rPr lang="en-US" smtClean="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F42054-AAED-4A11-B737-4BF5FBFE0D85}" type="slidenum">
              <a:rPr lang="en-US" smtClean="0"/>
              <a:t>‹#›</a:t>
            </a:fld>
            <a:endParaRPr lang="en-US" dirty="0"/>
          </a:p>
        </p:txBody>
      </p:sp>
    </p:spTree>
    <p:extLst>
      <p:ext uri="{BB962C8B-B14F-4D97-AF65-F5344CB8AC3E}">
        <p14:creationId xmlns:p14="http://schemas.microsoft.com/office/powerpoint/2010/main" val="169997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13F901-91E7-4C2F-B714-4F6AD590BC12}" type="datetimeFigureOut">
              <a:rPr lang="en-US" smtClean="0"/>
              <a:t>8/7/2019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F42054-AAED-4A11-B737-4BF5FBFE0D85}" type="slidenum">
              <a:rPr lang="en-US" smtClean="0"/>
              <a:t>‹#›</a:t>
            </a:fld>
            <a:endParaRPr lang="en-US" dirty="0"/>
          </a:p>
        </p:txBody>
      </p:sp>
    </p:spTree>
    <p:extLst>
      <p:ext uri="{BB962C8B-B14F-4D97-AF65-F5344CB8AC3E}">
        <p14:creationId xmlns:p14="http://schemas.microsoft.com/office/powerpoint/2010/main" val="53112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713F901-91E7-4C2F-B714-4F6AD590BC12}" type="datetimeFigureOut">
              <a:rPr lang="en-US" smtClean="0"/>
              <a:t>8/7/2019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6F42054-AAED-4A11-B737-4BF5FBFE0D85}" type="slidenum">
              <a:rPr lang="en-US" smtClean="0"/>
              <a:t>‹#›</a:t>
            </a:fld>
            <a:endParaRPr lang="en-US" dirty="0"/>
          </a:p>
        </p:txBody>
      </p:sp>
    </p:spTree>
    <p:extLst>
      <p:ext uri="{BB962C8B-B14F-4D97-AF65-F5344CB8AC3E}">
        <p14:creationId xmlns:p14="http://schemas.microsoft.com/office/powerpoint/2010/main" val="38926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png@01D52D05.4014F7A0"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hyperlink" Target="http://hongkongphooey.wordpress.com/2009/02/18/first-look-huawei-android-phone/" TargetMode="External"/><Relationship Id="rId5" Type="http://schemas.openxmlformats.org/officeDocument/2006/relationships/image" Target="../media/image22.jpg"/><Relationship Id="rId4" Type="http://schemas.openxmlformats.org/officeDocument/2006/relationships/hyperlink" Target="http://anubisza.deviantart.com/art/Simple-Cellphone-Clipart-12363713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cid:image001.png@01D52D05.4014F7A0"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 Id="rId6" Type="http://schemas.openxmlformats.org/officeDocument/2006/relationships/image" Target="../media/image30.jpg"/><Relationship Id="rId5" Type="http://schemas.openxmlformats.org/officeDocument/2006/relationships/image" Target="../media/image25.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en.wikipedia.org/wiki/Girls,_Inc." TargetMode="External"/><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mailto:Kimberly.Pavlik@Kwc.edu" TargetMode="External"/><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AA0A-D2E3-412E-B10E-2CE2EFD7567D}"/>
              </a:ext>
            </a:extLst>
          </p:cNvPr>
          <p:cNvSpPr>
            <a:spLocks noGrp="1"/>
          </p:cNvSpPr>
          <p:nvPr>
            <p:ph type="title"/>
          </p:nvPr>
        </p:nvSpPr>
        <p:spPr/>
        <p:txBody>
          <a:bodyPr/>
          <a:lstStyle/>
          <a:p>
            <a:pPr algn="ctr"/>
            <a:r>
              <a:rPr lang="en-US" dirty="0"/>
              <a:t>Criminal Justice &amp; Criminology  </a:t>
            </a:r>
            <a:br>
              <a:rPr lang="en-US" dirty="0"/>
            </a:br>
            <a:r>
              <a:rPr lang="en-US" dirty="0"/>
              <a:t>Spring 2019</a:t>
            </a:r>
          </a:p>
        </p:txBody>
      </p:sp>
      <p:pic>
        <p:nvPicPr>
          <p:cNvPr id="3" name="Picture 2" descr="cid:image001.png@01D44147.67BD7520">
            <a:extLst>
              <a:ext uri="{FF2B5EF4-FFF2-40B4-BE49-F238E27FC236}">
                <a16:creationId xmlns:a16="http://schemas.microsoft.com/office/drawing/2014/main" id="{46815D76-7A8E-42E0-9ECF-20F23CF19D97}"/>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91512" y="3239198"/>
            <a:ext cx="3614641" cy="1890425"/>
          </a:xfrm>
          <a:prstGeom prst="rect">
            <a:avLst/>
          </a:prstGeom>
          <a:noFill/>
          <a:ln>
            <a:noFill/>
          </a:ln>
        </p:spPr>
      </p:pic>
    </p:spTree>
    <p:extLst>
      <p:ext uri="{BB962C8B-B14F-4D97-AF65-F5344CB8AC3E}">
        <p14:creationId xmlns:p14="http://schemas.microsoft.com/office/powerpoint/2010/main" val="817473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1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1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6983273-76CE-4CE5-8C1D-DDEA3FB879E0}"/>
              </a:ext>
            </a:extLst>
          </p:cNvPr>
          <p:cNvSpPr>
            <a:spLocks noGrp="1"/>
          </p:cNvSpPr>
          <p:nvPr>
            <p:ph type="title"/>
          </p:nvPr>
        </p:nvSpPr>
        <p:spPr>
          <a:xfrm>
            <a:off x="1154955" y="4834467"/>
            <a:ext cx="8825658" cy="586380"/>
          </a:xfrm>
        </p:spPr>
        <p:txBody>
          <a:bodyPr vert="horz" lIns="91440" tIns="45720" rIns="91440" bIns="45720" rtlCol="0" anchor="b">
            <a:normAutofit/>
          </a:bodyPr>
          <a:lstStyle/>
          <a:p>
            <a:pPr>
              <a:lnSpc>
                <a:spcPct val="90000"/>
              </a:lnSpc>
            </a:pPr>
            <a:r>
              <a:rPr lang="en-US" dirty="0"/>
              <a:t>Forensic Anthropology</a:t>
            </a:r>
          </a:p>
        </p:txBody>
      </p:sp>
      <p:sp>
        <p:nvSpPr>
          <p:cNvPr id="4" name="Text Placeholder 3">
            <a:extLst>
              <a:ext uri="{FF2B5EF4-FFF2-40B4-BE49-F238E27FC236}">
                <a16:creationId xmlns:a16="http://schemas.microsoft.com/office/drawing/2014/main" id="{C7B7756C-2E70-4099-9CD2-B62D09EBD341}"/>
              </a:ext>
            </a:extLst>
          </p:cNvPr>
          <p:cNvSpPr>
            <a:spLocks noGrp="1"/>
          </p:cNvSpPr>
          <p:nvPr>
            <p:ph type="body" sz="half" idx="2"/>
          </p:nvPr>
        </p:nvSpPr>
        <p:spPr>
          <a:xfrm>
            <a:off x="1154955" y="5420847"/>
            <a:ext cx="8825658" cy="582020"/>
          </a:xfrm>
        </p:spPr>
        <p:txBody>
          <a:bodyPr vert="horz" lIns="91440" tIns="45720" rIns="91440" bIns="45720" rtlCol="0" anchor="t">
            <a:normAutofit/>
          </a:bodyPr>
          <a:lstStyle/>
          <a:p>
            <a:r>
              <a:rPr lang="en-US" sz="1600" cap="all" dirty="0"/>
              <a:t>Presentation by Luke Shockley</a:t>
            </a:r>
          </a:p>
        </p:txBody>
      </p:sp>
      <p:pic>
        <p:nvPicPr>
          <p:cNvPr id="6" name="Picture Placeholder 5" descr="A picture containing indoor&#10;&#10;Description automatically generated">
            <a:extLst>
              <a:ext uri="{FF2B5EF4-FFF2-40B4-BE49-F238E27FC236}">
                <a16:creationId xmlns:a16="http://schemas.microsoft.com/office/drawing/2014/main" id="{CB3EEE15-8D16-4181-98BF-94DC8E35C1F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6304" r="-1" b="21754"/>
          <a:stretch/>
        </p:blipFill>
        <p:spPr>
          <a:xfrm rot="10800000">
            <a:off x="1154953" y="471949"/>
            <a:ext cx="8825659" cy="4100058"/>
          </a:xfrm>
          <a:prstGeom prst="rect">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683678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1" name="Rectangle 4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4" name="Rectangle 4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4885EF1-92CC-4B59-8202-0D3F8A6CE0D4}"/>
              </a:ext>
            </a:extLst>
          </p:cNvPr>
          <p:cNvSpPr>
            <a:spLocks noGrp="1"/>
          </p:cNvSpPr>
          <p:nvPr>
            <p:ph type="title"/>
          </p:nvPr>
        </p:nvSpPr>
        <p:spPr>
          <a:xfrm>
            <a:off x="8382055" y="1241266"/>
            <a:ext cx="3161016" cy="1622323"/>
          </a:xfrm>
        </p:spPr>
        <p:txBody>
          <a:bodyPr vert="horz" lIns="91440" tIns="45720" rIns="91440" bIns="45720" rtlCol="0" anchor="b">
            <a:normAutofit/>
          </a:bodyPr>
          <a:lstStyle/>
          <a:p>
            <a:r>
              <a:rPr lang="en-US" sz="5400" b="0" i="0" kern="1200" dirty="0">
                <a:solidFill>
                  <a:srgbClr val="EBEBEB"/>
                </a:solidFill>
                <a:latin typeface="+mj-lt"/>
                <a:ea typeface="+mj-ea"/>
                <a:cs typeface="+mj-cs"/>
              </a:rPr>
              <a:t>Drugs</a:t>
            </a:r>
          </a:p>
        </p:txBody>
      </p:sp>
      <p:sp>
        <p:nvSpPr>
          <p:cNvPr id="4" name="Text Placeholder 3">
            <a:extLst>
              <a:ext uri="{FF2B5EF4-FFF2-40B4-BE49-F238E27FC236}">
                <a16:creationId xmlns:a16="http://schemas.microsoft.com/office/drawing/2014/main" id="{6A243933-6BD5-460F-A5DE-01754A48DDBC}"/>
              </a:ext>
            </a:extLst>
          </p:cNvPr>
          <p:cNvSpPr>
            <a:spLocks noGrp="1"/>
          </p:cNvSpPr>
          <p:nvPr>
            <p:ph type="body" sz="half" idx="2"/>
          </p:nvPr>
        </p:nvSpPr>
        <p:spPr>
          <a:xfrm>
            <a:off x="8382055" y="3124200"/>
            <a:ext cx="3161016" cy="3089787"/>
          </a:xfrm>
        </p:spPr>
        <p:txBody>
          <a:bodyPr vert="horz" lIns="91440" tIns="45720" rIns="91440" bIns="45720" rtlCol="0" anchor="t">
            <a:normAutofit/>
          </a:bodyPr>
          <a:lstStyle/>
          <a:p>
            <a:r>
              <a:rPr lang="en-US" sz="1800" b="0" i="0" kern="1200" cap="all" dirty="0">
                <a:solidFill>
                  <a:schemeClr val="bg2"/>
                </a:solidFill>
                <a:latin typeface="+mn-lt"/>
                <a:ea typeface="+mn-ea"/>
                <a:cs typeface="+mn-cs"/>
              </a:rPr>
              <a:t>Presented by </a:t>
            </a:r>
          </a:p>
          <a:p>
            <a:r>
              <a:rPr lang="en-US" sz="1800" b="0" i="0" kern="1200" cap="all" dirty="0">
                <a:solidFill>
                  <a:schemeClr val="bg2"/>
                </a:solidFill>
                <a:latin typeface="+mn-lt"/>
                <a:ea typeface="+mn-ea"/>
                <a:cs typeface="+mn-cs"/>
              </a:rPr>
              <a:t>Dr. Jesica Thomason Mills owner of the </a:t>
            </a:r>
          </a:p>
          <a:p>
            <a:r>
              <a:rPr lang="en-US" sz="1800" b="0" i="0" kern="1200" cap="all" dirty="0">
                <a:solidFill>
                  <a:schemeClr val="bg2"/>
                </a:solidFill>
                <a:latin typeface="+mn-lt"/>
                <a:ea typeface="+mn-ea"/>
                <a:cs typeface="+mn-cs"/>
              </a:rPr>
              <a:t>Owensboro Family Pharmacy and Wellness</a:t>
            </a:r>
          </a:p>
          <a:p>
            <a:r>
              <a:rPr lang="en-US" sz="1800" cap="all" dirty="0">
                <a:solidFill>
                  <a:schemeClr val="bg2"/>
                </a:solidFill>
              </a:rPr>
              <a:t>720 W. Byers Ave</a:t>
            </a:r>
          </a:p>
          <a:p>
            <a:r>
              <a:rPr lang="en-US" sz="1800" b="0" i="0" kern="1200" cap="all" dirty="0">
                <a:solidFill>
                  <a:schemeClr val="bg2"/>
                </a:solidFill>
                <a:latin typeface="+mn-lt"/>
                <a:ea typeface="+mn-ea"/>
                <a:cs typeface="+mn-cs"/>
              </a:rPr>
              <a:t>Owensboro, KY 42303</a:t>
            </a:r>
          </a:p>
        </p:txBody>
      </p:sp>
      <p:grpSp>
        <p:nvGrpSpPr>
          <p:cNvPr id="46" name="Group 45">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47" name="Rectangle 46">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8" name="Picture 7">
            <a:extLst>
              <a:ext uri="{FF2B5EF4-FFF2-40B4-BE49-F238E27FC236}">
                <a16:creationId xmlns:a16="http://schemas.microsoft.com/office/drawing/2014/main" id="{1ED2F958-FA15-4E4D-91D4-C2857B3AB49D}"/>
              </a:ext>
            </a:extLst>
          </p:cNvPr>
          <p:cNvPicPr>
            <a:picLocks noChangeAspect="1"/>
          </p:cNvPicPr>
          <p:nvPr/>
        </p:nvPicPr>
        <p:blipFill rotWithShape="1">
          <a:blip r:embed="rId3">
            <a:extLst>
              <a:ext uri="{28A0092B-C50C-407E-A947-70E740481C1C}">
                <a14:useLocalDpi xmlns:a14="http://schemas.microsoft.com/office/drawing/2010/main" val="0"/>
              </a:ext>
            </a:extLst>
          </a:blip>
          <a:srcRect t="15535" r="1" b="4005"/>
          <a:stretch/>
        </p:blipFill>
        <p:spPr>
          <a:xfrm>
            <a:off x="2320024" y="1780139"/>
            <a:ext cx="3975260" cy="3297722"/>
          </a:xfrm>
          <a:prstGeom prst="rect">
            <a:avLst/>
          </a:prstGeom>
        </p:spPr>
      </p:pic>
    </p:spTree>
    <p:extLst>
      <p:ext uri="{BB962C8B-B14F-4D97-AF65-F5344CB8AC3E}">
        <p14:creationId xmlns:p14="http://schemas.microsoft.com/office/powerpoint/2010/main" val="3306084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857D-ED58-4017-9657-B158725DA867}"/>
              </a:ext>
            </a:extLst>
          </p:cNvPr>
          <p:cNvSpPr>
            <a:spLocks noGrp="1"/>
          </p:cNvSpPr>
          <p:nvPr>
            <p:ph type="title"/>
          </p:nvPr>
        </p:nvSpPr>
        <p:spPr/>
        <p:txBody>
          <a:bodyPr/>
          <a:lstStyle/>
          <a:p>
            <a:r>
              <a:rPr lang="en-US" dirty="0"/>
              <a:t>KWC presented various forensic topics</a:t>
            </a:r>
          </a:p>
        </p:txBody>
      </p:sp>
      <p:sp>
        <p:nvSpPr>
          <p:cNvPr id="3" name="Text Placeholder 2">
            <a:extLst>
              <a:ext uri="{FF2B5EF4-FFF2-40B4-BE49-F238E27FC236}">
                <a16:creationId xmlns:a16="http://schemas.microsoft.com/office/drawing/2014/main" id="{4E9BA959-A0C5-4E44-95D4-6EF66E65DF69}"/>
              </a:ext>
            </a:extLst>
          </p:cNvPr>
          <p:cNvSpPr>
            <a:spLocks noGrp="1"/>
          </p:cNvSpPr>
          <p:nvPr>
            <p:ph type="body" idx="1"/>
          </p:nvPr>
        </p:nvSpPr>
        <p:spPr>
          <a:xfrm>
            <a:off x="985133" y="2852738"/>
            <a:ext cx="3141878" cy="576262"/>
          </a:xfrm>
        </p:spPr>
        <p:txBody>
          <a:bodyPr/>
          <a:lstStyle/>
          <a:p>
            <a:r>
              <a:rPr lang="en-US" sz="2800" b="1" dirty="0"/>
              <a:t>Dr. Janella Moy</a:t>
            </a:r>
          </a:p>
        </p:txBody>
      </p:sp>
      <p:sp>
        <p:nvSpPr>
          <p:cNvPr id="4" name="Text Placeholder 3">
            <a:extLst>
              <a:ext uri="{FF2B5EF4-FFF2-40B4-BE49-F238E27FC236}">
                <a16:creationId xmlns:a16="http://schemas.microsoft.com/office/drawing/2014/main" id="{00655FFA-00BD-47F2-9052-C673798E2814}"/>
              </a:ext>
            </a:extLst>
          </p:cNvPr>
          <p:cNvSpPr>
            <a:spLocks noGrp="1"/>
          </p:cNvSpPr>
          <p:nvPr>
            <p:ph type="body" sz="half" idx="15"/>
          </p:nvPr>
        </p:nvSpPr>
        <p:spPr/>
        <p:txBody>
          <a:bodyPr>
            <a:normAutofit/>
          </a:bodyPr>
          <a:lstStyle/>
          <a:p>
            <a:endParaRPr lang="en-US" sz="2000" dirty="0"/>
          </a:p>
          <a:p>
            <a:r>
              <a:rPr lang="en-US" sz="2000" dirty="0"/>
              <a:t>Associate Professor</a:t>
            </a:r>
          </a:p>
          <a:p>
            <a:r>
              <a:rPr lang="en-US" sz="2000" dirty="0"/>
              <a:t>presented 1 class session on Forensic Nursing</a:t>
            </a:r>
          </a:p>
        </p:txBody>
      </p:sp>
      <p:sp>
        <p:nvSpPr>
          <p:cNvPr id="5" name="Text Placeholder 4">
            <a:extLst>
              <a:ext uri="{FF2B5EF4-FFF2-40B4-BE49-F238E27FC236}">
                <a16:creationId xmlns:a16="http://schemas.microsoft.com/office/drawing/2014/main" id="{9872E63B-1E5C-44A5-93E1-F58229B70A97}"/>
              </a:ext>
            </a:extLst>
          </p:cNvPr>
          <p:cNvSpPr>
            <a:spLocks noGrp="1"/>
          </p:cNvSpPr>
          <p:nvPr>
            <p:ph type="body" sz="quarter" idx="3"/>
          </p:nvPr>
        </p:nvSpPr>
        <p:spPr>
          <a:xfrm>
            <a:off x="4514000" y="2852738"/>
            <a:ext cx="3145730" cy="471696"/>
          </a:xfrm>
        </p:spPr>
        <p:txBody>
          <a:bodyPr/>
          <a:lstStyle/>
          <a:p>
            <a:r>
              <a:rPr lang="en-US" b="1" dirty="0"/>
              <a:t>Dr. David Oetinger</a:t>
            </a:r>
          </a:p>
        </p:txBody>
      </p:sp>
      <p:sp>
        <p:nvSpPr>
          <p:cNvPr id="6" name="Text Placeholder 5">
            <a:extLst>
              <a:ext uri="{FF2B5EF4-FFF2-40B4-BE49-F238E27FC236}">
                <a16:creationId xmlns:a16="http://schemas.microsoft.com/office/drawing/2014/main" id="{248C2492-0DAD-436D-B201-49B9E16A5F75}"/>
              </a:ext>
            </a:extLst>
          </p:cNvPr>
          <p:cNvSpPr>
            <a:spLocks noGrp="1"/>
          </p:cNvSpPr>
          <p:nvPr>
            <p:ph type="body" sz="half" idx="16"/>
          </p:nvPr>
        </p:nvSpPr>
        <p:spPr>
          <a:xfrm>
            <a:off x="4777740" y="3533567"/>
            <a:ext cx="2493370" cy="2493488"/>
          </a:xfrm>
        </p:spPr>
        <p:txBody>
          <a:bodyPr>
            <a:normAutofit/>
          </a:bodyPr>
          <a:lstStyle/>
          <a:p>
            <a:r>
              <a:rPr lang="en-US" sz="2000" dirty="0"/>
              <a:t>Emeritus Professor presented 3 class sessions on Serology</a:t>
            </a:r>
          </a:p>
        </p:txBody>
      </p:sp>
      <p:sp>
        <p:nvSpPr>
          <p:cNvPr id="7" name="Text Placeholder 6">
            <a:extLst>
              <a:ext uri="{FF2B5EF4-FFF2-40B4-BE49-F238E27FC236}">
                <a16:creationId xmlns:a16="http://schemas.microsoft.com/office/drawing/2014/main" id="{83B9EDA7-F26A-4201-BDDD-DA57E7B0E9BD}"/>
              </a:ext>
            </a:extLst>
          </p:cNvPr>
          <p:cNvSpPr>
            <a:spLocks noGrp="1"/>
          </p:cNvSpPr>
          <p:nvPr>
            <p:ph type="body" sz="quarter" idx="13"/>
          </p:nvPr>
        </p:nvSpPr>
        <p:spPr>
          <a:xfrm>
            <a:off x="8046719" y="2756848"/>
            <a:ext cx="2987145" cy="567586"/>
          </a:xfrm>
        </p:spPr>
        <p:txBody>
          <a:bodyPr/>
          <a:lstStyle/>
          <a:p>
            <a:r>
              <a:rPr lang="en-US" sz="2800" b="1" dirty="0"/>
              <a:t>Dr. Paula Dehn  </a:t>
            </a:r>
          </a:p>
        </p:txBody>
      </p:sp>
      <p:sp>
        <p:nvSpPr>
          <p:cNvPr id="8" name="Text Placeholder 7">
            <a:extLst>
              <a:ext uri="{FF2B5EF4-FFF2-40B4-BE49-F238E27FC236}">
                <a16:creationId xmlns:a16="http://schemas.microsoft.com/office/drawing/2014/main" id="{273D2B86-86AA-4044-B9EF-E97BBE865C19}"/>
              </a:ext>
            </a:extLst>
          </p:cNvPr>
          <p:cNvSpPr>
            <a:spLocks noGrp="1"/>
          </p:cNvSpPr>
          <p:nvPr>
            <p:ph type="body" sz="half" idx="17"/>
          </p:nvPr>
        </p:nvSpPr>
        <p:spPr>
          <a:xfrm>
            <a:off x="7888329" y="3678239"/>
            <a:ext cx="3145536" cy="2348816"/>
          </a:xfrm>
        </p:spPr>
        <p:txBody>
          <a:bodyPr>
            <a:normAutofit/>
          </a:bodyPr>
          <a:lstStyle/>
          <a:p>
            <a:r>
              <a:rPr lang="en-US" sz="1800" dirty="0"/>
              <a:t>VP of Academic Affairs </a:t>
            </a:r>
          </a:p>
          <a:p>
            <a:r>
              <a:rPr lang="en-US" sz="1800" dirty="0"/>
              <a:t>presented 3 class sessions on toxicology</a:t>
            </a:r>
          </a:p>
        </p:txBody>
      </p:sp>
    </p:spTree>
    <p:extLst>
      <p:ext uri="{BB962C8B-B14F-4D97-AF65-F5344CB8AC3E}">
        <p14:creationId xmlns:p14="http://schemas.microsoft.com/office/powerpoint/2010/main" val="1749296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B04FB-2114-4A3B-804E-0A6953BE1D90}"/>
              </a:ext>
            </a:extLst>
          </p:cNvPr>
          <p:cNvSpPr>
            <a:spLocks noGrp="1"/>
          </p:cNvSpPr>
          <p:nvPr>
            <p:ph type="title"/>
          </p:nvPr>
        </p:nvSpPr>
        <p:spPr/>
        <p:txBody>
          <a:bodyPr>
            <a:normAutofit/>
          </a:bodyPr>
          <a:lstStyle/>
          <a:p>
            <a:r>
              <a:rPr lang="en-US" dirty="0"/>
              <a:t>Battalion Chief Steve Leonard</a:t>
            </a:r>
          </a:p>
        </p:txBody>
      </p:sp>
      <p:pic>
        <p:nvPicPr>
          <p:cNvPr id="6" name="Picture Placeholder 5" descr="A person standing in a room&#10;&#10;Description automatically generated">
            <a:extLst>
              <a:ext uri="{FF2B5EF4-FFF2-40B4-BE49-F238E27FC236}">
                <a16:creationId xmlns:a16="http://schemas.microsoft.com/office/drawing/2014/main" id="{3D513395-7BDB-40AB-8698-787088AD261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5757" b="15757"/>
          <a:stretch>
            <a:fillRect/>
          </a:stretch>
        </p:blipFill>
        <p:spPr>
          <a:xfrm>
            <a:off x="8077437" y="1249533"/>
            <a:ext cx="1395038" cy="1976366"/>
          </a:xfrm>
          <a:prstGeom prst="roundRect">
            <a:avLst>
              <a:gd name="adj" fmla="val 50000"/>
            </a:avLst>
          </a:prstGeom>
        </p:spPr>
      </p:pic>
      <p:sp>
        <p:nvSpPr>
          <p:cNvPr id="4" name="Text Placeholder 3">
            <a:extLst>
              <a:ext uri="{FF2B5EF4-FFF2-40B4-BE49-F238E27FC236}">
                <a16:creationId xmlns:a16="http://schemas.microsoft.com/office/drawing/2014/main" id="{C15CF92E-C9D8-48D6-829A-0D0488E93F33}"/>
              </a:ext>
            </a:extLst>
          </p:cNvPr>
          <p:cNvSpPr>
            <a:spLocks noGrp="1"/>
          </p:cNvSpPr>
          <p:nvPr>
            <p:ph type="body" sz="half" idx="2"/>
          </p:nvPr>
        </p:nvSpPr>
        <p:spPr>
          <a:xfrm>
            <a:off x="1154954" y="3657600"/>
            <a:ext cx="3859212" cy="1238250"/>
          </a:xfrm>
        </p:spPr>
        <p:txBody>
          <a:bodyPr/>
          <a:lstStyle/>
          <a:p>
            <a:r>
              <a:rPr lang="en-US" dirty="0">
                <a:solidFill>
                  <a:schemeClr val="bg1"/>
                </a:solidFill>
              </a:rPr>
              <a:t>Presented  3 class sessions </a:t>
            </a:r>
          </a:p>
          <a:p>
            <a:r>
              <a:rPr lang="en-US" dirty="0">
                <a:solidFill>
                  <a:schemeClr val="bg1"/>
                </a:solidFill>
              </a:rPr>
              <a:t>on Arson Investigation</a:t>
            </a:r>
          </a:p>
        </p:txBody>
      </p:sp>
      <p:pic>
        <p:nvPicPr>
          <p:cNvPr id="8" name="Picture 7">
            <a:extLst>
              <a:ext uri="{FF2B5EF4-FFF2-40B4-BE49-F238E27FC236}">
                <a16:creationId xmlns:a16="http://schemas.microsoft.com/office/drawing/2014/main" id="{6332B68E-C42D-46AF-AB01-91032AAC9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468" y="4141525"/>
            <a:ext cx="4781550" cy="1238250"/>
          </a:xfrm>
          <a:prstGeom prst="rect">
            <a:avLst/>
          </a:prstGeom>
        </p:spPr>
      </p:pic>
    </p:spTree>
    <p:extLst>
      <p:ext uri="{BB962C8B-B14F-4D97-AF65-F5344CB8AC3E}">
        <p14:creationId xmlns:p14="http://schemas.microsoft.com/office/powerpoint/2010/main" val="22922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8A8C-5036-4CB1-ADFB-914C5366AD17}"/>
              </a:ext>
            </a:extLst>
          </p:cNvPr>
          <p:cNvSpPr>
            <a:spLocks noGrp="1"/>
          </p:cNvSpPr>
          <p:nvPr>
            <p:ph type="title"/>
          </p:nvPr>
        </p:nvSpPr>
        <p:spPr/>
        <p:txBody>
          <a:bodyPr/>
          <a:lstStyle/>
          <a:p>
            <a:r>
              <a:rPr lang="en-US" dirty="0"/>
              <a:t>Human Trafficking Awareness</a:t>
            </a:r>
          </a:p>
        </p:txBody>
      </p:sp>
      <p:sp>
        <p:nvSpPr>
          <p:cNvPr id="3" name="Text Placeholder 2">
            <a:extLst>
              <a:ext uri="{FF2B5EF4-FFF2-40B4-BE49-F238E27FC236}">
                <a16:creationId xmlns:a16="http://schemas.microsoft.com/office/drawing/2014/main" id="{D04A85CB-675D-4180-9816-83AD9663FD8F}"/>
              </a:ext>
            </a:extLst>
          </p:cNvPr>
          <p:cNvSpPr>
            <a:spLocks noGrp="1"/>
          </p:cNvSpPr>
          <p:nvPr>
            <p:ph type="body" idx="1"/>
          </p:nvPr>
        </p:nvSpPr>
        <p:spPr/>
        <p:txBody>
          <a:bodyPr/>
          <a:lstStyle/>
          <a:p>
            <a:r>
              <a:rPr lang="en-US" dirty="0"/>
              <a:t>KY Office of the Attorney General</a:t>
            </a:r>
          </a:p>
        </p:txBody>
      </p:sp>
      <p:sp>
        <p:nvSpPr>
          <p:cNvPr id="4" name="Text Placeholder 3">
            <a:extLst>
              <a:ext uri="{FF2B5EF4-FFF2-40B4-BE49-F238E27FC236}">
                <a16:creationId xmlns:a16="http://schemas.microsoft.com/office/drawing/2014/main" id="{44BA85FD-E2F5-46F0-BB7A-F7702CE5BC51}"/>
              </a:ext>
            </a:extLst>
          </p:cNvPr>
          <p:cNvSpPr>
            <a:spLocks noGrp="1"/>
          </p:cNvSpPr>
          <p:nvPr>
            <p:ph type="body" sz="half" idx="15"/>
          </p:nvPr>
        </p:nvSpPr>
        <p:spPr/>
        <p:txBody>
          <a:bodyPr/>
          <a:lstStyle/>
          <a:p>
            <a:pPr fontAlgn="base"/>
            <a:r>
              <a:rPr lang="en-US" dirty="0"/>
              <a:t>Gretchen Hunt</a:t>
            </a:r>
          </a:p>
          <a:p>
            <a:pPr fontAlgn="base"/>
            <a:r>
              <a:rPr lang="en-US" dirty="0"/>
              <a:t>Director, Office of Victims Advocacy</a:t>
            </a:r>
          </a:p>
          <a:p>
            <a:pPr fontAlgn="base"/>
            <a:r>
              <a:rPr lang="en-US" dirty="0"/>
              <a:t>Louisville, Kentucky</a:t>
            </a:r>
          </a:p>
          <a:p>
            <a:pPr fontAlgn="base"/>
            <a:r>
              <a:rPr lang="en-US" dirty="0"/>
              <a:t>Government Administration</a:t>
            </a:r>
          </a:p>
          <a:p>
            <a:endParaRPr lang="en-US" dirty="0"/>
          </a:p>
          <a:p>
            <a:endParaRPr lang="en-US" dirty="0"/>
          </a:p>
        </p:txBody>
      </p:sp>
      <p:sp>
        <p:nvSpPr>
          <p:cNvPr id="5" name="Text Placeholder 4">
            <a:extLst>
              <a:ext uri="{FF2B5EF4-FFF2-40B4-BE49-F238E27FC236}">
                <a16:creationId xmlns:a16="http://schemas.microsoft.com/office/drawing/2014/main" id="{7CB82FA8-0021-42C3-9762-8F959441977B}"/>
              </a:ext>
            </a:extLst>
          </p:cNvPr>
          <p:cNvSpPr>
            <a:spLocks noGrp="1"/>
          </p:cNvSpPr>
          <p:nvPr>
            <p:ph type="body" sz="quarter" idx="3"/>
          </p:nvPr>
        </p:nvSpPr>
        <p:spPr/>
        <p:txBody>
          <a:bodyPr/>
          <a:lstStyle/>
          <a:p>
            <a:r>
              <a:rPr lang="en-US" dirty="0"/>
              <a:t>Teleconference</a:t>
            </a:r>
          </a:p>
        </p:txBody>
      </p:sp>
      <p:sp>
        <p:nvSpPr>
          <p:cNvPr id="6" name="Text Placeholder 5">
            <a:extLst>
              <a:ext uri="{FF2B5EF4-FFF2-40B4-BE49-F238E27FC236}">
                <a16:creationId xmlns:a16="http://schemas.microsoft.com/office/drawing/2014/main" id="{CEDA33E7-FC4A-42F6-A8D3-56E2D9B645D4}"/>
              </a:ext>
            </a:extLst>
          </p:cNvPr>
          <p:cNvSpPr>
            <a:spLocks noGrp="1"/>
          </p:cNvSpPr>
          <p:nvPr>
            <p:ph type="body" sz="half" idx="16"/>
          </p:nvPr>
        </p:nvSpPr>
        <p:spPr>
          <a:xfrm>
            <a:off x="4512721" y="3429000"/>
            <a:ext cx="3147009" cy="2598056"/>
          </a:xfrm>
        </p:spPr>
        <p:txBody>
          <a:bodyPr>
            <a:normAutofit fontScale="92500" lnSpcReduction="20000"/>
          </a:bodyPr>
          <a:lstStyle/>
          <a:p>
            <a:r>
              <a:rPr lang="en-US" dirty="0"/>
              <a:t>Due to the proximity of the speaker’s employment in relation to the KWC campus, Ms. Hunt and Mr. Redman delivered important information with a PowerPoint via teleconference and computer technology. </a:t>
            </a:r>
          </a:p>
          <a:p>
            <a:r>
              <a:rPr lang="en-US" dirty="0"/>
              <a:t>This was a new “in class experience” for students in an effort to receive information on human trafficking awareness. Students were also able to have their questions answered on this topic by the KY Office of the Attorney General and a Nongovernment Organization (NGO).</a:t>
            </a:r>
          </a:p>
        </p:txBody>
      </p:sp>
      <p:sp>
        <p:nvSpPr>
          <p:cNvPr id="7" name="Text Placeholder 6">
            <a:extLst>
              <a:ext uri="{FF2B5EF4-FFF2-40B4-BE49-F238E27FC236}">
                <a16:creationId xmlns:a16="http://schemas.microsoft.com/office/drawing/2014/main" id="{82563545-0702-4763-BC5A-7760210742CB}"/>
              </a:ext>
            </a:extLst>
          </p:cNvPr>
          <p:cNvSpPr>
            <a:spLocks noGrp="1"/>
          </p:cNvSpPr>
          <p:nvPr>
            <p:ph type="body" sz="quarter" idx="13"/>
          </p:nvPr>
        </p:nvSpPr>
        <p:spPr/>
        <p:txBody>
          <a:bodyPr/>
          <a:lstStyle/>
          <a:p>
            <a:r>
              <a:rPr lang="en-US" dirty="0"/>
              <a:t>Second Life of TN</a:t>
            </a:r>
          </a:p>
        </p:txBody>
      </p:sp>
      <p:sp>
        <p:nvSpPr>
          <p:cNvPr id="8" name="Text Placeholder 7">
            <a:extLst>
              <a:ext uri="{FF2B5EF4-FFF2-40B4-BE49-F238E27FC236}">
                <a16:creationId xmlns:a16="http://schemas.microsoft.com/office/drawing/2014/main" id="{DD8EEDAC-4CCD-49F2-AA21-8E4969532677}"/>
              </a:ext>
            </a:extLst>
          </p:cNvPr>
          <p:cNvSpPr>
            <a:spLocks noGrp="1"/>
          </p:cNvSpPr>
          <p:nvPr>
            <p:ph type="body" sz="half" idx="17"/>
          </p:nvPr>
        </p:nvSpPr>
        <p:spPr/>
        <p:txBody>
          <a:bodyPr/>
          <a:lstStyle/>
          <a:p>
            <a:r>
              <a:rPr lang="en-US" dirty="0"/>
              <a:t>Jerry Redman, CEO,  spoke to the students about the role that a nongovernment organization (NGO) plays in trafficking awareness and victim services.</a:t>
            </a:r>
          </a:p>
          <a:p>
            <a:r>
              <a:rPr lang="en-US" dirty="0"/>
              <a:t>PO BOX 25485</a:t>
            </a:r>
          </a:p>
          <a:p>
            <a:r>
              <a:rPr lang="en-US" dirty="0"/>
              <a:t>Chattanooga, TN 37422</a:t>
            </a:r>
          </a:p>
          <a:p>
            <a:r>
              <a:rPr lang="en-US" dirty="0"/>
              <a:t>Website: Secondlifetn.org</a:t>
            </a:r>
          </a:p>
        </p:txBody>
      </p:sp>
      <p:pic>
        <p:nvPicPr>
          <p:cNvPr id="10" name="Picture 9" descr="A person standing in front of a building&#10;&#10;Description automatically generated">
            <a:extLst>
              <a:ext uri="{FF2B5EF4-FFF2-40B4-BE49-F238E27FC236}">
                <a16:creationId xmlns:a16="http://schemas.microsoft.com/office/drawing/2014/main" id="{ACF35745-6D25-4538-A049-AFB4EB4B6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145" y="4769324"/>
            <a:ext cx="1372169" cy="1372169"/>
          </a:xfrm>
          <a:prstGeom prst="rect">
            <a:avLst/>
          </a:prstGeom>
        </p:spPr>
      </p:pic>
    </p:spTree>
    <p:extLst>
      <p:ext uri="{BB962C8B-B14F-4D97-AF65-F5344CB8AC3E}">
        <p14:creationId xmlns:p14="http://schemas.microsoft.com/office/powerpoint/2010/main" val="2206704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6" name="Freeform: Shape 25">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8"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53A3A6B-BCBC-42F8-91E0-A8CF66A474FD}"/>
              </a:ext>
            </a:extLst>
          </p:cNvPr>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2800" b="0" i="0" kern="1200" dirty="0">
                <a:solidFill>
                  <a:srgbClr val="EBEBEB"/>
                </a:solidFill>
                <a:latin typeface="+mj-lt"/>
                <a:ea typeface="+mj-ea"/>
                <a:cs typeface="+mj-cs"/>
              </a:rPr>
              <a:t>Daviess County Sheriff’s Office</a:t>
            </a:r>
          </a:p>
        </p:txBody>
      </p:sp>
      <p:sp>
        <p:nvSpPr>
          <p:cNvPr id="30" name="Rectangle 29">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3CB7819-E53E-467C-BA2D-59507E7E62B2}"/>
              </a:ext>
            </a:extLst>
          </p:cNvPr>
          <p:cNvSpPr>
            <a:spLocks noGrp="1"/>
          </p:cNvSpPr>
          <p:nvPr>
            <p:ph sz="half" idx="1"/>
          </p:nvPr>
        </p:nvSpPr>
        <p:spPr>
          <a:xfrm>
            <a:off x="1154955" y="2120900"/>
            <a:ext cx="3438868" cy="3898900"/>
          </a:xfrm>
        </p:spPr>
        <p:txBody>
          <a:bodyPr vert="horz" lIns="91440" tIns="45720" rIns="91440" bIns="45720" rtlCol="0">
            <a:normAutofit lnSpcReduction="10000"/>
          </a:bodyPr>
          <a:lstStyle/>
          <a:p>
            <a:pPr marL="0" indent="0">
              <a:lnSpc>
                <a:spcPct val="90000"/>
              </a:lnSpc>
              <a:buNone/>
            </a:pPr>
            <a:r>
              <a:rPr lang="en-US" sz="1300" dirty="0">
                <a:solidFill>
                  <a:srgbClr val="FFFFFF"/>
                </a:solidFill>
              </a:rPr>
              <a:t>Major Barry Smith, Chief Deputy, gave the students an overview about the Sheriff’s Office.</a:t>
            </a:r>
          </a:p>
          <a:p>
            <a:pPr marL="0" indent="0">
              <a:lnSpc>
                <a:spcPct val="90000"/>
              </a:lnSpc>
              <a:buNone/>
            </a:pPr>
            <a:r>
              <a:rPr lang="en-US" sz="1300" dirty="0">
                <a:solidFill>
                  <a:srgbClr val="FFFFFF"/>
                </a:solidFill>
              </a:rPr>
              <a:t>Lt. Roby gave the students the grand tour of the Sheriff’s Office facility. </a:t>
            </a:r>
          </a:p>
          <a:p>
            <a:pPr marL="0" indent="0">
              <a:lnSpc>
                <a:spcPct val="90000"/>
              </a:lnSpc>
              <a:buNone/>
            </a:pPr>
            <a:r>
              <a:rPr lang="en-US" sz="1300" dirty="0">
                <a:solidFill>
                  <a:srgbClr val="FFFFFF"/>
                </a:solidFill>
              </a:rPr>
              <a:t>Students spoke to personnel in various departments within the SO to include the Evidence Section, OPS, Communications Center, CID, Patrol, and the Narcotics Unit.</a:t>
            </a:r>
          </a:p>
          <a:p>
            <a:pPr marL="0" indent="0">
              <a:lnSpc>
                <a:spcPct val="90000"/>
              </a:lnSpc>
              <a:buNone/>
            </a:pPr>
            <a:r>
              <a:rPr lang="en-US" sz="1300" dirty="0">
                <a:solidFill>
                  <a:srgbClr val="FFFFFF"/>
                </a:solidFill>
              </a:rPr>
              <a:t>Employment and internship options were also discussed with students during the Q &amp; A.</a:t>
            </a:r>
          </a:p>
          <a:p>
            <a:pPr marL="0" indent="0">
              <a:lnSpc>
                <a:spcPct val="90000"/>
              </a:lnSpc>
            </a:pPr>
            <a:endParaRPr lang="en-US" sz="1300" dirty="0">
              <a:solidFill>
                <a:srgbClr val="FFFFFF"/>
              </a:solidFill>
            </a:endParaRPr>
          </a:p>
          <a:p>
            <a:pPr marL="0" indent="0">
              <a:lnSpc>
                <a:spcPct val="90000"/>
              </a:lnSpc>
              <a:buNone/>
            </a:pPr>
            <a:r>
              <a:rPr lang="en-US" sz="1300" dirty="0">
                <a:solidFill>
                  <a:srgbClr val="FFFFFF"/>
                </a:solidFill>
              </a:rPr>
              <a:t>Daviess County Sheriff’s Office</a:t>
            </a:r>
          </a:p>
          <a:p>
            <a:pPr marL="0" indent="0">
              <a:lnSpc>
                <a:spcPct val="90000"/>
              </a:lnSpc>
              <a:buNone/>
            </a:pPr>
            <a:r>
              <a:rPr lang="en-US" sz="1300" dirty="0">
                <a:solidFill>
                  <a:srgbClr val="FFFFFF"/>
                </a:solidFill>
              </a:rPr>
              <a:t>212 St. Ann Street</a:t>
            </a:r>
          </a:p>
          <a:p>
            <a:pPr marL="0" indent="0">
              <a:lnSpc>
                <a:spcPct val="90000"/>
              </a:lnSpc>
              <a:buNone/>
            </a:pPr>
            <a:r>
              <a:rPr lang="en-US" sz="1300" dirty="0">
                <a:solidFill>
                  <a:srgbClr val="FFFFFF"/>
                </a:solidFill>
              </a:rPr>
              <a:t>Owensboro, KY  42303</a:t>
            </a:r>
          </a:p>
          <a:p>
            <a:pPr>
              <a:lnSpc>
                <a:spcPct val="90000"/>
              </a:lnSpc>
            </a:pPr>
            <a:endParaRPr lang="en-US" sz="1300" dirty="0">
              <a:solidFill>
                <a:srgbClr val="FFFFFF"/>
              </a:solidFill>
            </a:endParaRPr>
          </a:p>
          <a:p>
            <a:pPr>
              <a:lnSpc>
                <a:spcPct val="90000"/>
              </a:lnSpc>
            </a:pPr>
            <a:endParaRPr lang="en-US" sz="1300" dirty="0">
              <a:solidFill>
                <a:srgbClr val="FFFFFF"/>
              </a:solidFill>
            </a:endParaRPr>
          </a:p>
        </p:txBody>
      </p:sp>
      <p:sp>
        <p:nvSpPr>
          <p:cNvPr id="36"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23" name="Picture 22">
            <a:extLst>
              <a:ext uri="{FF2B5EF4-FFF2-40B4-BE49-F238E27FC236}">
                <a16:creationId xmlns:a16="http://schemas.microsoft.com/office/drawing/2014/main" id="{BEC0CCA3-2781-482D-B925-7D4601771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876" y="1929146"/>
            <a:ext cx="2224379" cy="1779503"/>
          </a:xfrm>
          <a:prstGeom prst="rect">
            <a:avLst/>
          </a:prstGeom>
        </p:spPr>
      </p:pic>
      <p:pic>
        <p:nvPicPr>
          <p:cNvPr id="27" name="Picture 26">
            <a:extLst>
              <a:ext uri="{FF2B5EF4-FFF2-40B4-BE49-F238E27FC236}">
                <a16:creationId xmlns:a16="http://schemas.microsoft.com/office/drawing/2014/main" id="{5106500A-9405-4B9A-826C-56E5214DC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8433" y="4056008"/>
            <a:ext cx="1222539" cy="2009581"/>
          </a:xfrm>
          <a:prstGeom prst="rect">
            <a:avLst/>
          </a:prstGeom>
        </p:spPr>
      </p:pic>
      <p:pic>
        <p:nvPicPr>
          <p:cNvPr id="5" name="Content Placeholder 4">
            <a:extLst>
              <a:ext uri="{FF2B5EF4-FFF2-40B4-BE49-F238E27FC236}">
                <a16:creationId xmlns:a16="http://schemas.microsoft.com/office/drawing/2014/main" id="{6942D065-8DF4-4208-BB9C-5CAF6DBBBE60}"/>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8911977" y="1820909"/>
            <a:ext cx="1956679" cy="3416300"/>
          </a:xfrm>
        </p:spPr>
      </p:pic>
    </p:spTree>
    <p:extLst>
      <p:ext uri="{BB962C8B-B14F-4D97-AF65-F5344CB8AC3E}">
        <p14:creationId xmlns:p14="http://schemas.microsoft.com/office/powerpoint/2010/main" val="60636505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CD36B-AF32-4EC3-A973-98388B69111A}"/>
              </a:ext>
            </a:extLst>
          </p:cNvPr>
          <p:cNvSpPr>
            <a:spLocks noGrp="1"/>
          </p:cNvSpPr>
          <p:nvPr>
            <p:ph type="title"/>
          </p:nvPr>
        </p:nvSpPr>
        <p:spPr/>
        <p:txBody>
          <a:bodyPr vert="horz" lIns="91440" tIns="45720" rIns="91440" bIns="45720" rtlCol="0" anchor="b">
            <a:normAutofit/>
          </a:bodyPr>
          <a:lstStyle/>
          <a:p>
            <a:r>
              <a:rPr lang="en-US" sz="3200" dirty="0"/>
              <a:t>Women in Computing (WIC)</a:t>
            </a:r>
          </a:p>
        </p:txBody>
      </p:sp>
      <p:sp>
        <p:nvSpPr>
          <p:cNvPr id="7" name="Text Placeholder 6">
            <a:extLst>
              <a:ext uri="{FF2B5EF4-FFF2-40B4-BE49-F238E27FC236}">
                <a16:creationId xmlns:a16="http://schemas.microsoft.com/office/drawing/2014/main" id="{42B31112-2FD0-4046-8200-618CE4316106}"/>
              </a:ext>
            </a:extLst>
          </p:cNvPr>
          <p:cNvSpPr>
            <a:spLocks noGrp="1"/>
          </p:cNvSpPr>
          <p:nvPr>
            <p:ph type="body" sz="half" idx="2"/>
          </p:nvPr>
        </p:nvSpPr>
        <p:spPr/>
        <p:txBody>
          <a:bodyPr/>
          <a:lstStyle/>
          <a:p>
            <a:r>
              <a:rPr lang="en-US" dirty="0"/>
              <a:t>Several students attended the WIC conference with Dr. Pavlik held at OCTC which included workshops and lectures on the use of technology. </a:t>
            </a:r>
          </a:p>
          <a:p>
            <a:r>
              <a:rPr lang="en-US" dirty="0"/>
              <a:t>This two day conference was was not just for women but held to empower more women to get into this line of work after college graduation.</a:t>
            </a:r>
          </a:p>
          <a:p>
            <a:endParaRPr lang="en-US" dirty="0"/>
          </a:p>
        </p:txBody>
      </p:sp>
      <p:pic>
        <p:nvPicPr>
          <p:cNvPr id="5" name="Picture 4" descr="A picture containing text&#10;&#10;Description automatically generated">
            <a:extLst>
              <a:ext uri="{FF2B5EF4-FFF2-40B4-BE49-F238E27FC236}">
                <a16:creationId xmlns:a16="http://schemas.microsoft.com/office/drawing/2014/main" id="{82F7D361-7E9B-46F2-B709-08175EEFE1DF}"/>
              </a:ext>
            </a:extLst>
          </p:cNvPr>
          <p:cNvPicPr>
            <a:picLocks noChangeAspect="1"/>
          </p:cNvPicPr>
          <p:nvPr/>
        </p:nvPicPr>
        <p:blipFill rotWithShape="1">
          <a:blip r:embed="rId2">
            <a:extLst>
              <a:ext uri="{28A0092B-C50C-407E-A947-70E740481C1C}">
                <a14:useLocalDpi xmlns:a14="http://schemas.microsoft.com/office/drawing/2010/main" val="0"/>
              </a:ext>
            </a:extLst>
          </a:blip>
          <a:srcRect r="-2" b="1683"/>
          <a:stretch/>
        </p:blipFill>
        <p:spPr>
          <a:xfrm>
            <a:off x="6377718" y="1731514"/>
            <a:ext cx="3732342" cy="2845565"/>
          </a:xfrm>
          <a:prstGeom prst="roundRect">
            <a:avLst>
              <a:gd name="adj" fmla="val 1858"/>
            </a:avLst>
          </a:prstGeom>
          <a:effectLst>
            <a:outerShdw blurRad="50800" dist="50800" dir="5400000" algn="tl" rotWithShape="0">
              <a:srgbClr val="000000">
                <a:alpha val="43000"/>
              </a:srgbClr>
            </a:outerShdw>
          </a:effectLst>
        </p:spPr>
      </p:pic>
      <p:sp>
        <p:nvSpPr>
          <p:cNvPr id="3" name="Rectangle 2">
            <a:extLst>
              <a:ext uri="{FF2B5EF4-FFF2-40B4-BE49-F238E27FC236}">
                <a16:creationId xmlns:a16="http://schemas.microsoft.com/office/drawing/2014/main" id="{52BA3469-6268-480C-A50E-F4063E739D12}"/>
              </a:ext>
            </a:extLst>
          </p:cNvPr>
          <p:cNvSpPr/>
          <p:nvPr/>
        </p:nvSpPr>
        <p:spPr>
          <a:xfrm>
            <a:off x="3247292" y="2649415"/>
            <a:ext cx="7420708" cy="369332"/>
          </a:xfrm>
          <a:prstGeom prst="rect">
            <a:avLst/>
          </a:prstGeom>
        </p:spPr>
        <p:txBody>
          <a:bodyPr wrap="square">
            <a:spAutoFit/>
          </a:bodyPr>
          <a:lstStyle/>
          <a:p>
            <a:pPr>
              <a:spcAft>
                <a:spcPts val="600"/>
              </a:spcAft>
            </a:pPr>
            <a:r>
              <a:rPr lang="en-US" dirty="0">
                <a:solidFill>
                  <a:srgbClr val="1F497D"/>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51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6" name="Group 4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0" name="Rectangle 4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8" name="Rectangle 5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7" name="Rectangle 5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53002BF5-B60B-4E10-8CB6-23047E03C8E5}"/>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000" b="0" i="0" kern="1200" dirty="0">
                <a:solidFill>
                  <a:srgbClr val="EBEBEB"/>
                </a:solidFill>
                <a:latin typeface="+mj-lt"/>
                <a:ea typeface="+mj-ea"/>
                <a:cs typeface="+mj-cs"/>
              </a:rPr>
              <a:t>WIC attendees</a:t>
            </a:r>
          </a:p>
        </p:txBody>
      </p:sp>
      <p:sp>
        <p:nvSpPr>
          <p:cNvPr id="6" name="Text Placeholder 5">
            <a:extLst>
              <a:ext uri="{FF2B5EF4-FFF2-40B4-BE49-F238E27FC236}">
                <a16:creationId xmlns:a16="http://schemas.microsoft.com/office/drawing/2014/main" id="{D4C032AF-77F9-4BAE-801A-A7D1022C1A34}"/>
              </a:ext>
            </a:extLst>
          </p:cNvPr>
          <p:cNvSpPr>
            <a:spLocks noGrp="1"/>
          </p:cNvSpPr>
          <p:nvPr>
            <p:ph type="body" sz="half" idx="2"/>
          </p:nvPr>
        </p:nvSpPr>
        <p:spPr>
          <a:xfrm>
            <a:off x="8160773" y="4591665"/>
            <a:ext cx="3382298" cy="1150156"/>
          </a:xfrm>
        </p:spPr>
        <p:txBody>
          <a:bodyPr vert="horz" lIns="91440" tIns="45720" rIns="91440" bIns="45720" rtlCol="0" anchor="t">
            <a:normAutofit/>
          </a:bodyPr>
          <a:lstStyle/>
          <a:p>
            <a:r>
              <a:rPr lang="en-US" sz="1800" b="0" i="0" kern="1200" cap="all" dirty="0">
                <a:solidFill>
                  <a:schemeClr val="accent1">
                    <a:lumMod val="60000"/>
                    <a:lumOff val="40000"/>
                  </a:schemeClr>
                </a:solidFill>
                <a:latin typeface="+mn-lt"/>
                <a:ea typeface="+mn-ea"/>
                <a:cs typeface="+mn-cs"/>
              </a:rPr>
              <a:t>Location of </a:t>
            </a:r>
            <a:r>
              <a:rPr lang="en-US" sz="1800" cap="all" dirty="0"/>
              <a:t>Conference: </a:t>
            </a:r>
            <a:r>
              <a:rPr lang="en-US" sz="1800" b="0" i="0" kern="1200" cap="all" dirty="0">
                <a:solidFill>
                  <a:schemeClr val="accent1">
                    <a:lumMod val="60000"/>
                    <a:lumOff val="40000"/>
                  </a:schemeClr>
                </a:solidFill>
                <a:latin typeface="+mn-lt"/>
                <a:ea typeface="+mn-ea"/>
                <a:cs typeface="+mn-cs"/>
              </a:rPr>
              <a:t>OCTC</a:t>
            </a:r>
          </a:p>
        </p:txBody>
      </p:sp>
      <p:pic>
        <p:nvPicPr>
          <p:cNvPr id="44" name="Picture 2" descr="A group of people sitting at a table&#10;&#10;Description automatically generated">
            <a:extLst>
              <a:ext uri="{FF2B5EF4-FFF2-40B4-BE49-F238E27FC236}">
                <a16:creationId xmlns:a16="http://schemas.microsoft.com/office/drawing/2014/main" id="{3AC5BB6D-2E0A-4FB2-BD0B-94A1F14BB664}"/>
              </a:ext>
            </a:extLst>
          </p:cNvPr>
          <p:cNvPicPr>
            <a:picLocks noChangeAspect="1"/>
          </p:cNvPicPr>
          <p:nvPr/>
        </p:nvPicPr>
        <p:blipFill rotWithShape="1">
          <a:blip r:embed="rId3">
            <a:extLst>
              <a:ext uri="{28A0092B-C50C-407E-A947-70E740481C1C}">
                <a14:useLocalDpi xmlns:a14="http://schemas.microsoft.com/office/drawing/2010/main" val="0"/>
              </a:ext>
            </a:extLst>
          </a:blip>
          <a:srcRect t="14966" b="18632"/>
          <a:stretch/>
        </p:blipFill>
        <p:spPr>
          <a:xfrm>
            <a:off x="1109763" y="1816138"/>
            <a:ext cx="6470907" cy="322260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01732416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CCC08F4-6649-4752-A49D-EC2C8E9656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DCCBFAE1-A7B8-4741-A1BD-1D22BE1B9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id="{A8DFBA0E-2986-4121-92BD-9ADBE9F79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D6B514A6-1440-4614-B316-443C485A1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B7C4B390-CACA-4CE0-A179-19E2CAADF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9330A14-E127-4084-BA51-D86B9568B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F47AD4CB-E128-49E9-A8C2-AC0CEA98F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D76D76C3-9DFE-4C5F-8F74-D65651A74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Freeform 5">
              <a:extLst>
                <a:ext uri="{FF2B5EF4-FFF2-40B4-BE49-F238E27FC236}">
                  <a16:creationId xmlns:a16="http://schemas.microsoft.com/office/drawing/2014/main" id="{7FC72400-C794-438B-90D7-5F6E0302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3" name="Freeform 5">
              <a:extLst>
                <a:ext uri="{FF2B5EF4-FFF2-40B4-BE49-F238E27FC236}">
                  <a16:creationId xmlns:a16="http://schemas.microsoft.com/office/drawing/2014/main" id="{AD24BDB9-26CF-4AAC-B31C-95E190D551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5" name="Rectangle 24">
            <a:extLst>
              <a:ext uri="{FF2B5EF4-FFF2-40B4-BE49-F238E27FC236}">
                <a16:creationId xmlns:a16="http://schemas.microsoft.com/office/drawing/2014/main" id="{E4947D45-3E3A-4249-A3DB-5B907C179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35BE4897-C7A1-4E8C-B5A5-8797DAC6D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9" name="Freeform 5">
            <a:extLst>
              <a:ext uri="{FF2B5EF4-FFF2-40B4-BE49-F238E27FC236}">
                <a16:creationId xmlns:a16="http://schemas.microsoft.com/office/drawing/2014/main" id="{C300240B-912F-4AD7-AE1B-923B3F98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31" name="Freeform: Shape 30">
            <a:extLst>
              <a:ext uri="{FF2B5EF4-FFF2-40B4-BE49-F238E27FC236}">
                <a16:creationId xmlns:a16="http://schemas.microsoft.com/office/drawing/2014/main" id="{6421EF78-B00C-42F8-8908-2CF3E417C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3" name="Freeform 5">
            <a:extLst>
              <a:ext uri="{FF2B5EF4-FFF2-40B4-BE49-F238E27FC236}">
                <a16:creationId xmlns:a16="http://schemas.microsoft.com/office/drawing/2014/main" id="{F3E0A6DF-2313-4EC2-B95B-212CD4861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108A6DFC-531B-4BCE-BFAA-61AB896B1D29}"/>
              </a:ext>
            </a:extLst>
          </p:cNvPr>
          <p:cNvSpPr>
            <a:spLocks noGrp="1"/>
          </p:cNvSpPr>
          <p:nvPr>
            <p:ph type="title"/>
          </p:nvPr>
        </p:nvSpPr>
        <p:spPr>
          <a:xfrm>
            <a:off x="1154955" y="973668"/>
            <a:ext cx="2942210" cy="1020232"/>
          </a:xfrm>
        </p:spPr>
        <p:txBody>
          <a:bodyPr vert="horz" lIns="91440" tIns="45720" rIns="91440" bIns="45720" rtlCol="0" anchor="ctr">
            <a:normAutofit fontScale="90000"/>
          </a:bodyPr>
          <a:lstStyle/>
          <a:p>
            <a:pPr>
              <a:lnSpc>
                <a:spcPct val="90000"/>
              </a:lnSpc>
            </a:pPr>
            <a:r>
              <a:rPr lang="en-US" sz="1700" dirty="0">
                <a:solidFill>
                  <a:schemeClr val="tx1"/>
                </a:solidFill>
              </a:rPr>
              <a:t>Presentation given on cell phone technology as it related to criminal investigations</a:t>
            </a:r>
          </a:p>
        </p:txBody>
      </p:sp>
      <p:pic>
        <p:nvPicPr>
          <p:cNvPr id="6" name="Content Placeholder 5" descr="A picture containing kitchenware&#10;&#10;Description automatically generated">
            <a:extLst>
              <a:ext uri="{FF2B5EF4-FFF2-40B4-BE49-F238E27FC236}">
                <a16:creationId xmlns:a16="http://schemas.microsoft.com/office/drawing/2014/main" id="{3A3F7546-EE32-4079-A5D7-E52C2B0D9BBB}"/>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387" r="12044" b="-2"/>
          <a:stretch/>
        </p:blipFill>
        <p:spPr>
          <a:xfrm>
            <a:off x="9526136" y="803751"/>
            <a:ext cx="2060003" cy="3473467"/>
          </a:xfrm>
          <a:prstGeom prst="rect">
            <a:avLst/>
          </a:prstGeom>
        </p:spPr>
      </p:pic>
      <p:sp>
        <p:nvSpPr>
          <p:cNvPr id="35" name="Rectangle 34">
            <a:extLst>
              <a:ext uri="{FF2B5EF4-FFF2-40B4-BE49-F238E27FC236}">
                <a16:creationId xmlns:a16="http://schemas.microsoft.com/office/drawing/2014/main" id="{B083B194-504C-4B70-B8F6-80C51076F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E9BF1AE2-40FC-4B8F-B531-AB84540A2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1C4EB7C1-42EF-4F28-AF4F-02E879CB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AB630FE9-748A-4119-BFC8-7573553D493A}"/>
              </a:ext>
            </a:extLst>
          </p:cNvPr>
          <p:cNvSpPr>
            <a:spLocks noGrp="1"/>
          </p:cNvSpPr>
          <p:nvPr>
            <p:ph type="body" sz="half" idx="2"/>
          </p:nvPr>
        </p:nvSpPr>
        <p:spPr>
          <a:xfrm>
            <a:off x="1154955" y="2120900"/>
            <a:ext cx="3133726" cy="3898900"/>
          </a:xfrm>
        </p:spPr>
        <p:txBody>
          <a:bodyPr vert="horz" lIns="91440" tIns="45720" rIns="91440" bIns="45720" rtlCol="0">
            <a:normAutofit/>
          </a:bodyPr>
          <a:lstStyle/>
          <a:p>
            <a:r>
              <a:rPr lang="en-US" dirty="0">
                <a:solidFill>
                  <a:schemeClr val="tx1"/>
                </a:solidFill>
              </a:rPr>
              <a:t>Cheryl A. Purdy, MBA, A+, CCNA, CDFE, ACE, CCCE, CTT+ CompTIA SME</a:t>
            </a:r>
          </a:p>
          <a:p>
            <a:r>
              <a:rPr lang="en-US" dirty="0">
                <a:solidFill>
                  <a:schemeClr val="tx1"/>
                </a:solidFill>
              </a:rPr>
              <a:t>Associate Professor of Computer and Information Technology</a:t>
            </a:r>
          </a:p>
          <a:p>
            <a:r>
              <a:rPr lang="en-US" dirty="0">
                <a:solidFill>
                  <a:schemeClr val="tx1"/>
                </a:solidFill>
              </a:rPr>
              <a:t>Digital Forensic Examiner, Daviess County Sheriff’s Office </a:t>
            </a:r>
          </a:p>
          <a:p>
            <a:r>
              <a:rPr lang="en-US" dirty="0">
                <a:solidFill>
                  <a:schemeClr val="tx1"/>
                </a:solidFill>
              </a:rPr>
              <a:t>Owensboro Community and Technical College</a:t>
            </a:r>
          </a:p>
          <a:p>
            <a:pPr>
              <a:buFont typeface="Wingdings 3" charset="2"/>
              <a:buChar char=""/>
            </a:pPr>
            <a:endParaRPr lang="en-US" dirty="0">
              <a:solidFill>
                <a:schemeClr val="tx1"/>
              </a:solidFill>
            </a:endParaRPr>
          </a:p>
        </p:txBody>
      </p:sp>
      <p:pic>
        <p:nvPicPr>
          <p:cNvPr id="9" name="Picture 8" descr="A close up of a device&#10;&#10;Description automatically generated">
            <a:extLst>
              <a:ext uri="{FF2B5EF4-FFF2-40B4-BE49-F238E27FC236}">
                <a16:creationId xmlns:a16="http://schemas.microsoft.com/office/drawing/2014/main" id="{01ACD673-C90F-4F93-8B9D-18F6026073D4}"/>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6694" r="29946" b="2"/>
          <a:stretch/>
        </p:blipFill>
        <p:spPr>
          <a:xfrm>
            <a:off x="5604260" y="973668"/>
            <a:ext cx="3113903" cy="5250498"/>
          </a:xfrm>
          <a:prstGeom prst="rect">
            <a:avLst/>
          </a:prstGeom>
        </p:spPr>
      </p:pic>
    </p:spTree>
    <p:extLst>
      <p:ext uri="{BB962C8B-B14F-4D97-AF65-F5344CB8AC3E}">
        <p14:creationId xmlns:p14="http://schemas.microsoft.com/office/powerpoint/2010/main" val="218816367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26">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8" name="Rectangle 27">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Oval 28">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5"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6"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5" name="Rectangle 37">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A997945-A63D-4156-9B02-79F35D19B3E2}"/>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dirty="0"/>
              <a:t>Daviess County Judicial Center</a:t>
            </a:r>
          </a:p>
        </p:txBody>
      </p:sp>
      <p:sp>
        <p:nvSpPr>
          <p:cNvPr id="4" name="Text Placeholder 3">
            <a:extLst>
              <a:ext uri="{FF2B5EF4-FFF2-40B4-BE49-F238E27FC236}">
                <a16:creationId xmlns:a16="http://schemas.microsoft.com/office/drawing/2014/main" id="{FBACD02E-B34F-48F4-8839-33B877E88432}"/>
              </a:ext>
            </a:extLst>
          </p:cNvPr>
          <p:cNvSpPr>
            <a:spLocks noGrp="1"/>
          </p:cNvSpPr>
          <p:nvPr>
            <p:ph type="body" sz="half" idx="2"/>
          </p:nvPr>
        </p:nvSpPr>
        <p:spPr>
          <a:xfrm>
            <a:off x="1154955" y="2603500"/>
            <a:ext cx="3481054" cy="3416300"/>
          </a:xfrm>
        </p:spPr>
        <p:txBody>
          <a:bodyPr vert="horz" lIns="91440" tIns="45720" rIns="91440" bIns="45720" rtlCol="0" anchor="ctr">
            <a:normAutofit/>
          </a:bodyPr>
          <a:lstStyle/>
          <a:p>
            <a:r>
              <a:rPr lang="en-US" sz="1600" dirty="0">
                <a:solidFill>
                  <a:schemeClr val="tx1">
                    <a:lumMod val="75000"/>
                    <a:lumOff val="25000"/>
                  </a:schemeClr>
                </a:solidFill>
              </a:rPr>
              <a:t>Students met with District Court Judge Lisa Jones and Karen Martin at the Judicial Center.</a:t>
            </a:r>
          </a:p>
          <a:p>
            <a:r>
              <a:rPr lang="en-US" sz="1600" dirty="0">
                <a:solidFill>
                  <a:schemeClr val="tx1">
                    <a:lumMod val="75000"/>
                    <a:lumOff val="25000"/>
                  </a:schemeClr>
                </a:solidFill>
              </a:rPr>
              <a:t>Ms. Martin coordinated an info session with Judge Jones in one of the courtrooms. Students got to speak with Judge Jones on various issues including juvenile delinquency and she gave them an overview of the judicial process in the criminal justice system.</a:t>
            </a:r>
          </a:p>
        </p:txBody>
      </p:sp>
      <p:pic>
        <p:nvPicPr>
          <p:cNvPr id="6" name="Picture Placeholder 5" descr="A car parked on the side of a building&#10;&#10;Description automatically generated">
            <a:extLst>
              <a:ext uri="{FF2B5EF4-FFF2-40B4-BE49-F238E27FC236}">
                <a16:creationId xmlns:a16="http://schemas.microsoft.com/office/drawing/2014/main" id="{3E9932E6-E600-4839-940F-460B87FE1018}"/>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2835" b="12835"/>
          <a:stretch/>
        </p:blipFill>
        <p:spPr>
          <a:xfrm>
            <a:off x="4984956" y="2775951"/>
            <a:ext cx="6158802"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171803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D03CC-7767-456C-9CBB-FF5A224D4402}"/>
              </a:ext>
            </a:extLst>
          </p:cNvPr>
          <p:cNvSpPr>
            <a:spLocks noGrp="1"/>
          </p:cNvSpPr>
          <p:nvPr>
            <p:ph type="title"/>
          </p:nvPr>
        </p:nvSpPr>
        <p:spPr>
          <a:xfrm>
            <a:off x="1154954" y="1461752"/>
            <a:ext cx="4828536" cy="3499717"/>
          </a:xfrm>
        </p:spPr>
        <p:txBody>
          <a:bodyPr>
            <a:normAutofit/>
          </a:bodyPr>
          <a:lstStyle/>
          <a:p>
            <a:r>
              <a:rPr lang="en-US" sz="2400" dirty="0"/>
              <a:t>Student engagement in the SPRING 2019 Victimology, Introduction to Forensic Science, Juvenile Delinquency, and Contemporary Issues in CJ: Terrorism courses</a:t>
            </a:r>
            <a:br>
              <a:rPr lang="en-US" sz="2400" dirty="0"/>
            </a:br>
            <a:br>
              <a:rPr lang="en-US" sz="2400" dirty="0"/>
            </a:br>
            <a:endParaRPr lang="en-US" sz="2400" dirty="0"/>
          </a:p>
        </p:txBody>
      </p:sp>
      <p:sp>
        <p:nvSpPr>
          <p:cNvPr id="3" name="Text Placeholder 2">
            <a:extLst>
              <a:ext uri="{FF2B5EF4-FFF2-40B4-BE49-F238E27FC236}">
                <a16:creationId xmlns:a16="http://schemas.microsoft.com/office/drawing/2014/main" id="{96481F4C-E6A6-4C3D-869D-0B8B442655F2}"/>
              </a:ext>
            </a:extLst>
          </p:cNvPr>
          <p:cNvSpPr>
            <a:spLocks noGrp="1"/>
          </p:cNvSpPr>
          <p:nvPr>
            <p:ph type="body" idx="1"/>
          </p:nvPr>
        </p:nvSpPr>
        <p:spPr>
          <a:xfrm>
            <a:off x="6895559" y="2677644"/>
            <a:ext cx="3757545" cy="3499716"/>
          </a:xfrm>
        </p:spPr>
        <p:txBody>
          <a:bodyPr>
            <a:normAutofit fontScale="92500" lnSpcReduction="20000"/>
          </a:bodyPr>
          <a:lstStyle/>
          <a:p>
            <a:r>
              <a:rPr lang="en-US" dirty="0"/>
              <a:t>Dr. Pavlik’s students gained valuable Information from presentations by various guest speakers this semester. </a:t>
            </a:r>
          </a:p>
          <a:p>
            <a:r>
              <a:rPr lang="en-US" dirty="0"/>
              <a:t>Students participated in a search demonstration and met with prominent people within the community as they explored important topics in the field of criminal justice &amp; Criminology.</a:t>
            </a:r>
          </a:p>
        </p:txBody>
      </p:sp>
      <p:pic>
        <p:nvPicPr>
          <p:cNvPr id="4" name="Picture 3" descr="cid:image001.png@01D44147.67BD7520">
            <a:extLst>
              <a:ext uri="{FF2B5EF4-FFF2-40B4-BE49-F238E27FC236}">
                <a16:creationId xmlns:a16="http://schemas.microsoft.com/office/drawing/2014/main" id="{3065F6EF-FC25-451F-8007-8FAEA2EB86D2}"/>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38095" y="4547452"/>
            <a:ext cx="2184741" cy="1203090"/>
          </a:xfrm>
          <a:prstGeom prst="rect">
            <a:avLst/>
          </a:prstGeom>
          <a:noFill/>
          <a:ln>
            <a:noFill/>
          </a:ln>
        </p:spPr>
      </p:pic>
    </p:spTree>
    <p:extLst>
      <p:ext uri="{BB962C8B-B14F-4D97-AF65-F5344CB8AC3E}">
        <p14:creationId xmlns:p14="http://schemas.microsoft.com/office/powerpoint/2010/main" val="3103553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CE3AD-4671-4023-8DF2-B6C41ED19A4F}"/>
              </a:ext>
            </a:extLst>
          </p:cNvPr>
          <p:cNvSpPr>
            <a:spLocks noGrp="1"/>
          </p:cNvSpPr>
          <p:nvPr>
            <p:ph type="title"/>
          </p:nvPr>
        </p:nvSpPr>
        <p:spPr/>
        <p:txBody>
          <a:bodyPr/>
          <a:lstStyle/>
          <a:p>
            <a:r>
              <a:rPr lang="en-US" dirty="0"/>
              <a:t>Roy Hicks</a:t>
            </a:r>
            <a:br>
              <a:rPr lang="en-US" dirty="0"/>
            </a:br>
            <a:r>
              <a:rPr lang="en-US" dirty="0"/>
              <a:t>Resources Coordinator</a:t>
            </a:r>
          </a:p>
        </p:txBody>
      </p:sp>
      <p:sp>
        <p:nvSpPr>
          <p:cNvPr id="3" name="Content Placeholder 2">
            <a:extLst>
              <a:ext uri="{FF2B5EF4-FFF2-40B4-BE49-F238E27FC236}">
                <a16:creationId xmlns:a16="http://schemas.microsoft.com/office/drawing/2014/main" id="{797B9489-69D7-46BE-94F1-5C3E13D04803}"/>
              </a:ext>
            </a:extLst>
          </p:cNvPr>
          <p:cNvSpPr>
            <a:spLocks noGrp="1"/>
          </p:cNvSpPr>
          <p:nvPr>
            <p:ph idx="1"/>
          </p:nvPr>
        </p:nvSpPr>
        <p:spPr>
          <a:xfrm>
            <a:off x="6302609" y="3565546"/>
            <a:ext cx="4668603" cy="2454254"/>
          </a:xfrm>
        </p:spPr>
        <p:txBody>
          <a:bodyPr>
            <a:normAutofit/>
          </a:bodyPr>
          <a:lstStyle/>
          <a:p>
            <a:pPr marL="0" indent="0">
              <a:buNone/>
            </a:pPr>
            <a:endParaRPr lang="en-US" b="1" dirty="0"/>
          </a:p>
          <a:p>
            <a:pPr marL="0" indent="0">
              <a:buNone/>
            </a:pPr>
            <a:r>
              <a:rPr lang="en-US" sz="2080" b="1" dirty="0"/>
              <a:t>Mary Kendall Residential Treatment and Emergency Shelter Program for adolescent to teens.</a:t>
            </a:r>
            <a:endParaRPr lang="en-US" sz="2080" dirty="0"/>
          </a:p>
        </p:txBody>
      </p:sp>
      <p:sp>
        <p:nvSpPr>
          <p:cNvPr id="4" name="Text Placeholder 3">
            <a:extLst>
              <a:ext uri="{FF2B5EF4-FFF2-40B4-BE49-F238E27FC236}">
                <a16:creationId xmlns:a16="http://schemas.microsoft.com/office/drawing/2014/main" id="{7FB3E0CE-BDA5-487E-92B8-9426253398F7}"/>
              </a:ext>
            </a:extLst>
          </p:cNvPr>
          <p:cNvSpPr>
            <a:spLocks noGrp="1"/>
          </p:cNvSpPr>
          <p:nvPr>
            <p:ph type="body" sz="half" idx="2"/>
          </p:nvPr>
        </p:nvSpPr>
        <p:spPr/>
        <p:txBody>
          <a:bodyPr>
            <a:normAutofit fontScale="92500"/>
          </a:bodyPr>
          <a:lstStyle/>
          <a:p>
            <a:pPr marL="285750" indent="-285750">
              <a:buFont typeface="Arial" panose="020B0604020202020204" pitchFamily="34" charset="0"/>
              <a:buChar char="•"/>
            </a:pPr>
            <a:r>
              <a:rPr lang="en-US" dirty="0"/>
              <a:t>Students toured the Campus of the Mary Kendall House.</a:t>
            </a:r>
          </a:p>
          <a:p>
            <a:pPr marL="285750" indent="-285750">
              <a:buFont typeface="Arial" panose="020B0604020202020204" pitchFamily="34" charset="0"/>
              <a:buChar char="•"/>
            </a:pPr>
            <a:r>
              <a:rPr lang="en-US" dirty="0"/>
              <a:t>Students were given an overview of the entry and release process from the site.</a:t>
            </a:r>
          </a:p>
          <a:p>
            <a:pPr marL="285750" indent="-285750">
              <a:buFont typeface="Arial" panose="020B0604020202020204" pitchFamily="34" charset="0"/>
              <a:buChar char="•"/>
            </a:pPr>
            <a:r>
              <a:rPr lang="en-US" dirty="0"/>
              <a:t>Employment options were discussed.</a:t>
            </a:r>
          </a:p>
          <a:p>
            <a:pPr marL="285750" indent="-285750">
              <a:buFont typeface="Arial" panose="020B0604020202020204" pitchFamily="34" charset="0"/>
              <a:buChar char="•"/>
            </a:pPr>
            <a:r>
              <a:rPr lang="en-US" dirty="0">
                <a:solidFill>
                  <a:schemeClr val="bg2"/>
                </a:solidFill>
              </a:rPr>
              <a:t>Methodist Home of KY, Inc.</a:t>
            </a:r>
          </a:p>
          <a:p>
            <a:pPr marL="285750" indent="-285750">
              <a:buFont typeface="Arial" panose="020B0604020202020204" pitchFamily="34" charset="0"/>
              <a:buChar char="•"/>
            </a:pPr>
            <a:r>
              <a:rPr lang="en-US" dirty="0">
                <a:solidFill>
                  <a:schemeClr val="bg2"/>
                </a:solidFill>
              </a:rPr>
              <a:t>193 Phillips Ct, Owensboro, KY 42303</a:t>
            </a:r>
          </a:p>
        </p:txBody>
      </p:sp>
      <p:pic>
        <p:nvPicPr>
          <p:cNvPr id="6" name="Picture 5">
            <a:extLst>
              <a:ext uri="{FF2B5EF4-FFF2-40B4-BE49-F238E27FC236}">
                <a16:creationId xmlns:a16="http://schemas.microsoft.com/office/drawing/2014/main" id="{298972B2-EDEB-41A9-BEC3-52903B488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716" y="1433950"/>
            <a:ext cx="3862441" cy="2235924"/>
          </a:xfrm>
          <a:prstGeom prst="rect">
            <a:avLst/>
          </a:prstGeom>
        </p:spPr>
      </p:pic>
    </p:spTree>
    <p:extLst>
      <p:ext uri="{BB962C8B-B14F-4D97-AF65-F5344CB8AC3E}">
        <p14:creationId xmlns:p14="http://schemas.microsoft.com/office/powerpoint/2010/main" val="1375599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1" name="Rectangle 4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4" name="Rectangle 4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4827147-6486-4D36-A917-9E0B4A1D9687}"/>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3400" b="0" i="0" kern="1200" dirty="0">
                <a:solidFill>
                  <a:srgbClr val="EBEBEB"/>
                </a:solidFill>
                <a:latin typeface="+mj-lt"/>
                <a:ea typeface="+mj-ea"/>
                <a:cs typeface="+mj-cs"/>
              </a:rPr>
              <a:t>New Beginnings Terri Crowe,  Guest Speaker, on victim rights</a:t>
            </a:r>
          </a:p>
        </p:txBody>
      </p:sp>
      <p:sp>
        <p:nvSpPr>
          <p:cNvPr id="4" name="Text Placeholder 3">
            <a:extLst>
              <a:ext uri="{FF2B5EF4-FFF2-40B4-BE49-F238E27FC236}">
                <a16:creationId xmlns:a16="http://schemas.microsoft.com/office/drawing/2014/main" id="{32A6763B-00CD-4CE0-9872-D134FF0F949D}"/>
              </a:ext>
            </a:extLst>
          </p:cNvPr>
          <p:cNvSpPr>
            <a:spLocks noGrp="1"/>
          </p:cNvSpPr>
          <p:nvPr>
            <p:ph type="body" sz="half" idx="2"/>
          </p:nvPr>
        </p:nvSpPr>
        <p:spPr>
          <a:xfrm>
            <a:off x="8382055" y="4591665"/>
            <a:ext cx="3161016" cy="1622322"/>
          </a:xfrm>
        </p:spPr>
        <p:txBody>
          <a:bodyPr vert="horz" lIns="91440" tIns="45720" rIns="91440" bIns="45720" rtlCol="0" anchor="t">
            <a:normAutofit/>
          </a:bodyPr>
          <a:lstStyle/>
          <a:p>
            <a:r>
              <a:rPr lang="en-US" sz="1800" b="0" i="0" kern="1200" cap="all" dirty="0">
                <a:solidFill>
                  <a:schemeClr val="bg2"/>
                </a:solidFill>
                <a:latin typeface="+mn-lt"/>
                <a:ea typeface="+mn-ea"/>
                <a:cs typeface="+mn-cs"/>
              </a:rPr>
              <a:t>New Beginnings</a:t>
            </a:r>
          </a:p>
          <a:p>
            <a:r>
              <a:rPr lang="en-US" sz="1800" b="0" i="0" kern="1200" cap="all" dirty="0">
                <a:solidFill>
                  <a:schemeClr val="bg2"/>
                </a:solidFill>
                <a:latin typeface="+mn-lt"/>
                <a:ea typeface="+mn-ea"/>
                <a:cs typeface="+mn-cs"/>
              </a:rPr>
              <a:t>Sexual Assault support services, INC.</a:t>
            </a:r>
          </a:p>
          <a:p>
            <a:r>
              <a:rPr lang="en-US" sz="1800" b="0" i="0" kern="1200" cap="all" dirty="0">
                <a:solidFill>
                  <a:schemeClr val="bg2"/>
                </a:solidFill>
                <a:latin typeface="+mn-lt"/>
                <a:ea typeface="+mn-ea"/>
                <a:cs typeface="+mn-cs"/>
              </a:rPr>
              <a:t>Owensboro, KY </a:t>
            </a:r>
          </a:p>
        </p:txBody>
      </p:sp>
      <p:grpSp>
        <p:nvGrpSpPr>
          <p:cNvPr id="46" name="Group 45">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47" name="Rectangle 46">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6" name="Content Placeholder 5" descr="A close up of a sign&#10;&#10;Description automatically generated">
            <a:extLst>
              <a:ext uri="{FF2B5EF4-FFF2-40B4-BE49-F238E27FC236}">
                <a16:creationId xmlns:a16="http://schemas.microsoft.com/office/drawing/2014/main" id="{DFE931BA-25F5-4C12-BD3B-82652B76FF7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1859" r="4914" b="-1"/>
          <a:stretch/>
        </p:blipFill>
        <p:spPr>
          <a:xfrm>
            <a:off x="1140499" y="979741"/>
            <a:ext cx="2367617" cy="2133600"/>
          </a:xfrm>
          <a:prstGeom prst="rect">
            <a:avLst/>
          </a:prstGeom>
        </p:spPr>
      </p:pic>
      <p:pic>
        <p:nvPicPr>
          <p:cNvPr id="5" name="Picture 4">
            <a:extLst>
              <a:ext uri="{FF2B5EF4-FFF2-40B4-BE49-F238E27FC236}">
                <a16:creationId xmlns:a16="http://schemas.microsoft.com/office/drawing/2014/main" id="{E7FCEB3B-7A3F-457C-A32A-D25FC559E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069" y="3532600"/>
            <a:ext cx="2797647" cy="2320841"/>
          </a:xfrm>
          <a:prstGeom prst="rect">
            <a:avLst/>
          </a:prstGeom>
        </p:spPr>
      </p:pic>
    </p:spTree>
    <p:extLst>
      <p:ext uri="{BB962C8B-B14F-4D97-AF65-F5344CB8AC3E}">
        <p14:creationId xmlns:p14="http://schemas.microsoft.com/office/powerpoint/2010/main" val="673821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CC1F-5731-41D6-A655-7A6706EF0EE2}"/>
              </a:ext>
            </a:extLst>
          </p:cNvPr>
          <p:cNvSpPr>
            <a:spLocks noGrp="1"/>
          </p:cNvSpPr>
          <p:nvPr>
            <p:ph type="title"/>
          </p:nvPr>
        </p:nvSpPr>
        <p:spPr/>
        <p:txBody>
          <a:bodyPr/>
          <a:lstStyle/>
          <a:p>
            <a:r>
              <a:rPr lang="en-US" dirty="0"/>
              <a:t>New Beginnings </a:t>
            </a:r>
            <a:br>
              <a:rPr lang="en-US" dirty="0"/>
            </a:br>
            <a:r>
              <a:rPr lang="en-US" dirty="0"/>
              <a:t>Laundry of Love Program</a:t>
            </a:r>
          </a:p>
        </p:txBody>
      </p:sp>
      <p:sp>
        <p:nvSpPr>
          <p:cNvPr id="3" name="Text Placeholder 2">
            <a:extLst>
              <a:ext uri="{FF2B5EF4-FFF2-40B4-BE49-F238E27FC236}">
                <a16:creationId xmlns:a16="http://schemas.microsoft.com/office/drawing/2014/main" id="{73650555-72A6-4DD9-81F9-306DDA56F69A}"/>
              </a:ext>
            </a:extLst>
          </p:cNvPr>
          <p:cNvSpPr>
            <a:spLocks noGrp="1"/>
          </p:cNvSpPr>
          <p:nvPr>
            <p:ph type="body" sz="half" idx="2"/>
          </p:nvPr>
        </p:nvSpPr>
        <p:spPr/>
        <p:txBody>
          <a:bodyPr/>
          <a:lstStyle/>
          <a:p>
            <a:r>
              <a:rPr lang="en-US" dirty="0"/>
              <a:t>Students participated in the Laundry of Love program at New Beginnings. Students made survivor kits for victims. The Laundry of Love program offers clothing and toiletries to survivors after the forensic exam. Many assault survivors must give their clothing to the police when they arrive at the hospital. Law enforcement officers often need the victim’s clothing for evidence in the criminal investigation of the assailant</a:t>
            </a:r>
          </a:p>
          <a:p>
            <a:endParaRPr lang="en-US" dirty="0"/>
          </a:p>
        </p:txBody>
      </p:sp>
      <p:pic>
        <p:nvPicPr>
          <p:cNvPr id="5" name="Picture 4" descr="A close up of a sign&#10;&#10;Description automatically generated">
            <a:extLst>
              <a:ext uri="{FF2B5EF4-FFF2-40B4-BE49-F238E27FC236}">
                <a16:creationId xmlns:a16="http://schemas.microsoft.com/office/drawing/2014/main" id="{06019339-B96C-485A-B9E4-DDB8C4D17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1033" y="997628"/>
            <a:ext cx="2336800" cy="1752600"/>
          </a:xfrm>
          <a:prstGeom prst="rect">
            <a:avLst/>
          </a:prstGeom>
        </p:spPr>
      </p:pic>
    </p:spTree>
    <p:extLst>
      <p:ext uri="{BB962C8B-B14F-4D97-AF65-F5344CB8AC3E}">
        <p14:creationId xmlns:p14="http://schemas.microsoft.com/office/powerpoint/2010/main" val="3848507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16852-D4D4-411F-961E-3F15DB57889C}"/>
              </a:ext>
            </a:extLst>
          </p:cNvPr>
          <p:cNvSpPr>
            <a:spLocks noGrp="1"/>
          </p:cNvSpPr>
          <p:nvPr>
            <p:ph type="title"/>
          </p:nvPr>
        </p:nvSpPr>
        <p:spPr/>
        <p:txBody>
          <a:bodyPr/>
          <a:lstStyle/>
          <a:p>
            <a:r>
              <a:rPr lang="en-US" dirty="0"/>
              <a:t>Laundry of Love Program</a:t>
            </a:r>
            <a:br>
              <a:rPr lang="en-US" dirty="0"/>
            </a:br>
            <a:endParaRPr lang="en-US" dirty="0"/>
          </a:p>
        </p:txBody>
      </p:sp>
      <p:pic>
        <p:nvPicPr>
          <p:cNvPr id="4" name="Picture 3" descr="A group of people in a room&#10;&#10;Description automatically generated">
            <a:extLst>
              <a:ext uri="{FF2B5EF4-FFF2-40B4-BE49-F238E27FC236}">
                <a16:creationId xmlns:a16="http://schemas.microsoft.com/office/drawing/2014/main" id="{E0C83A33-2551-4472-8C91-91635589A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49" y="2416945"/>
            <a:ext cx="2507783" cy="3267418"/>
          </a:xfrm>
          <a:prstGeom prst="rect">
            <a:avLst/>
          </a:prstGeom>
        </p:spPr>
      </p:pic>
      <p:pic>
        <p:nvPicPr>
          <p:cNvPr id="6" name="Picture 5" descr="A picture containing indoor, person, floor, wall&#10;&#10;Description automatically generated">
            <a:extLst>
              <a:ext uri="{FF2B5EF4-FFF2-40B4-BE49-F238E27FC236}">
                <a16:creationId xmlns:a16="http://schemas.microsoft.com/office/drawing/2014/main" id="{3EDFE794-C334-4351-8C11-759BAA0AA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906051" y="3071244"/>
            <a:ext cx="3030888" cy="1923717"/>
          </a:xfrm>
          <a:prstGeom prst="rect">
            <a:avLst/>
          </a:prstGeom>
        </p:spPr>
      </p:pic>
      <p:pic>
        <p:nvPicPr>
          <p:cNvPr id="8" name="Picture 7" descr="A group of people sitting in front of a window&#10;&#10;Description automatically generated">
            <a:extLst>
              <a:ext uri="{FF2B5EF4-FFF2-40B4-BE49-F238E27FC236}">
                <a16:creationId xmlns:a16="http://schemas.microsoft.com/office/drawing/2014/main" id="{332DF682-6BF6-4D6F-A7C3-9150A8A48C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6779" y="2355497"/>
            <a:ext cx="2333903" cy="3193050"/>
          </a:xfrm>
          <a:prstGeom prst="rect">
            <a:avLst/>
          </a:prstGeom>
        </p:spPr>
      </p:pic>
      <p:pic>
        <p:nvPicPr>
          <p:cNvPr id="10" name="Picture 9" descr="A close up of a sign&#10;&#10;Description automatically generated">
            <a:extLst>
              <a:ext uri="{FF2B5EF4-FFF2-40B4-BE49-F238E27FC236}">
                <a16:creationId xmlns:a16="http://schemas.microsoft.com/office/drawing/2014/main" id="{5A71E63B-6BCB-485E-BAAB-2EDC3750B0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8175" y="639846"/>
            <a:ext cx="1631732" cy="1223799"/>
          </a:xfrm>
          <a:prstGeom prst="rect">
            <a:avLst/>
          </a:prstGeom>
        </p:spPr>
      </p:pic>
      <p:pic>
        <p:nvPicPr>
          <p:cNvPr id="12" name="Picture 11" descr="A group of people standing next to a building&#10;&#10;Description automatically generated">
            <a:extLst>
              <a:ext uri="{FF2B5EF4-FFF2-40B4-BE49-F238E27FC236}">
                <a16:creationId xmlns:a16="http://schemas.microsoft.com/office/drawing/2014/main" id="{FC4BF2F9-BA2B-46F3-A26A-89C2D104EE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3844" y="2564047"/>
            <a:ext cx="2692400" cy="2984500"/>
          </a:xfrm>
          <a:prstGeom prst="rect">
            <a:avLst/>
          </a:prstGeom>
        </p:spPr>
      </p:pic>
    </p:spTree>
    <p:extLst>
      <p:ext uri="{BB962C8B-B14F-4D97-AF65-F5344CB8AC3E}">
        <p14:creationId xmlns:p14="http://schemas.microsoft.com/office/powerpoint/2010/main" val="2338713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313C-5D93-40FE-ABD4-DB69CBA5F160}"/>
              </a:ext>
            </a:extLst>
          </p:cNvPr>
          <p:cNvSpPr>
            <a:spLocks noGrp="1"/>
          </p:cNvSpPr>
          <p:nvPr>
            <p:ph type="title"/>
          </p:nvPr>
        </p:nvSpPr>
        <p:spPr/>
        <p:txBody>
          <a:bodyPr/>
          <a:lstStyle/>
          <a:p>
            <a:r>
              <a:rPr lang="en-US" sz="3200" dirty="0"/>
              <a:t>Guest Speakers discussed service learning options for Fall 2019</a:t>
            </a:r>
          </a:p>
        </p:txBody>
      </p:sp>
      <p:sp>
        <p:nvSpPr>
          <p:cNvPr id="3" name="Text Placeholder 2">
            <a:extLst>
              <a:ext uri="{FF2B5EF4-FFF2-40B4-BE49-F238E27FC236}">
                <a16:creationId xmlns:a16="http://schemas.microsoft.com/office/drawing/2014/main" id="{8528DE0A-57D3-45ED-B547-0B50E973C6B0}"/>
              </a:ext>
            </a:extLst>
          </p:cNvPr>
          <p:cNvSpPr>
            <a:spLocks noGrp="1"/>
          </p:cNvSpPr>
          <p:nvPr>
            <p:ph type="body" idx="1"/>
          </p:nvPr>
        </p:nvSpPr>
        <p:spPr/>
        <p:txBody>
          <a:bodyPr/>
          <a:lstStyle/>
          <a:p>
            <a:r>
              <a:rPr lang="en-US" dirty="0"/>
              <a:t>Ryan Bibb</a:t>
            </a:r>
          </a:p>
        </p:txBody>
      </p:sp>
      <p:sp>
        <p:nvSpPr>
          <p:cNvPr id="4" name="Text Placeholder 3">
            <a:extLst>
              <a:ext uri="{FF2B5EF4-FFF2-40B4-BE49-F238E27FC236}">
                <a16:creationId xmlns:a16="http://schemas.microsoft.com/office/drawing/2014/main" id="{E67208A7-FDBE-4DCA-A556-7BE79B667F6F}"/>
              </a:ext>
            </a:extLst>
          </p:cNvPr>
          <p:cNvSpPr>
            <a:spLocks noGrp="1"/>
          </p:cNvSpPr>
          <p:nvPr>
            <p:ph type="body" sz="half" idx="15"/>
          </p:nvPr>
        </p:nvSpPr>
        <p:spPr/>
        <p:txBody>
          <a:bodyPr/>
          <a:lstStyle/>
          <a:p>
            <a:r>
              <a:rPr lang="en-US" dirty="0"/>
              <a:t> </a:t>
            </a:r>
          </a:p>
        </p:txBody>
      </p:sp>
      <p:sp>
        <p:nvSpPr>
          <p:cNvPr id="5" name="Text Placeholder 4">
            <a:extLst>
              <a:ext uri="{FF2B5EF4-FFF2-40B4-BE49-F238E27FC236}">
                <a16:creationId xmlns:a16="http://schemas.microsoft.com/office/drawing/2014/main" id="{49E355F3-1FAC-456B-B391-9424A27711BE}"/>
              </a:ext>
            </a:extLst>
          </p:cNvPr>
          <p:cNvSpPr>
            <a:spLocks noGrp="1"/>
          </p:cNvSpPr>
          <p:nvPr>
            <p:ph type="body" sz="quarter" idx="3"/>
          </p:nvPr>
        </p:nvSpPr>
        <p:spPr/>
        <p:txBody>
          <a:bodyPr/>
          <a:lstStyle/>
          <a:p>
            <a:r>
              <a:rPr lang="en-US" dirty="0"/>
              <a:t>Ashley Dumas</a:t>
            </a:r>
          </a:p>
        </p:txBody>
      </p:sp>
      <p:sp>
        <p:nvSpPr>
          <p:cNvPr id="6" name="Text Placeholder 5">
            <a:extLst>
              <a:ext uri="{FF2B5EF4-FFF2-40B4-BE49-F238E27FC236}">
                <a16:creationId xmlns:a16="http://schemas.microsoft.com/office/drawing/2014/main" id="{00A7B287-1D7C-4329-AC72-E7667337E360}"/>
              </a:ext>
            </a:extLst>
          </p:cNvPr>
          <p:cNvSpPr>
            <a:spLocks noGrp="1"/>
          </p:cNvSpPr>
          <p:nvPr>
            <p:ph type="body" sz="half" idx="16"/>
          </p:nvPr>
        </p:nvSpPr>
        <p:spPr>
          <a:xfrm>
            <a:off x="9399767" y="8297329"/>
            <a:ext cx="3147009" cy="2847293"/>
          </a:xfrm>
        </p:spPr>
        <p:txBody>
          <a:bodyPr/>
          <a:lstStyle/>
          <a:p>
            <a:endParaRPr lang="en-US" dirty="0"/>
          </a:p>
        </p:txBody>
      </p:sp>
      <p:sp>
        <p:nvSpPr>
          <p:cNvPr id="7" name="Text Placeholder 6">
            <a:extLst>
              <a:ext uri="{FF2B5EF4-FFF2-40B4-BE49-F238E27FC236}">
                <a16:creationId xmlns:a16="http://schemas.microsoft.com/office/drawing/2014/main" id="{8D4C395A-4FCE-415D-8A44-BF6F68511E98}"/>
              </a:ext>
            </a:extLst>
          </p:cNvPr>
          <p:cNvSpPr>
            <a:spLocks noGrp="1"/>
          </p:cNvSpPr>
          <p:nvPr>
            <p:ph type="body" sz="quarter" idx="13"/>
          </p:nvPr>
        </p:nvSpPr>
        <p:spPr/>
        <p:txBody>
          <a:bodyPr/>
          <a:lstStyle/>
          <a:p>
            <a:r>
              <a:rPr lang="en-US" sz="1800" dirty="0"/>
              <a:t>Please see </a:t>
            </a:r>
          </a:p>
          <a:p>
            <a:r>
              <a:rPr lang="en-US" sz="1800" dirty="0"/>
              <a:t>these websites</a:t>
            </a:r>
          </a:p>
        </p:txBody>
      </p:sp>
      <p:sp>
        <p:nvSpPr>
          <p:cNvPr id="8" name="Text Placeholder 7">
            <a:extLst>
              <a:ext uri="{FF2B5EF4-FFF2-40B4-BE49-F238E27FC236}">
                <a16:creationId xmlns:a16="http://schemas.microsoft.com/office/drawing/2014/main" id="{3D1DF1DE-6C4E-4667-9335-B380CF481A5F}"/>
              </a:ext>
            </a:extLst>
          </p:cNvPr>
          <p:cNvSpPr>
            <a:spLocks noGrp="1"/>
          </p:cNvSpPr>
          <p:nvPr>
            <p:ph type="body" sz="half" idx="17"/>
          </p:nvPr>
        </p:nvSpPr>
        <p:spPr/>
        <p:txBody>
          <a:bodyPr/>
          <a:lstStyle/>
          <a:p>
            <a:r>
              <a:rPr lang="en-US" dirty="0"/>
              <a:t>for information on how to become involved as a volunteer and/or Ambassador. </a:t>
            </a:r>
          </a:p>
          <a:p>
            <a:endParaRPr lang="en-US" dirty="0"/>
          </a:p>
          <a:p>
            <a:r>
              <a:rPr lang="en-US" dirty="0"/>
              <a:t>Service Learning will continue as service learning sites</a:t>
            </a:r>
          </a:p>
        </p:txBody>
      </p:sp>
      <p:pic>
        <p:nvPicPr>
          <p:cNvPr id="1026" name="Picture 2" descr="Girls Inc.">
            <a:hlinkClick r:id="rId2" tooltip="Girls Inc."/>
            <a:extLst>
              <a:ext uri="{FF2B5EF4-FFF2-40B4-BE49-F238E27FC236}">
                <a16:creationId xmlns:a16="http://schemas.microsoft.com/office/drawing/2014/main" id="{5DA16317-57C7-4D83-8626-3938F8B2C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046" y="3553456"/>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sign&#10;&#10;Description automatically generated">
            <a:extLst>
              <a:ext uri="{FF2B5EF4-FFF2-40B4-BE49-F238E27FC236}">
                <a16:creationId xmlns:a16="http://schemas.microsoft.com/office/drawing/2014/main" id="{68A7D02F-4FBD-4520-A5F4-A929C9230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0904" y="3756026"/>
            <a:ext cx="2619375" cy="1743075"/>
          </a:xfrm>
          <a:prstGeom prst="rect">
            <a:avLst/>
          </a:prstGeom>
        </p:spPr>
      </p:pic>
    </p:spTree>
    <p:extLst>
      <p:ext uri="{BB962C8B-B14F-4D97-AF65-F5344CB8AC3E}">
        <p14:creationId xmlns:p14="http://schemas.microsoft.com/office/powerpoint/2010/main" val="1737272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50B4B5-8CDB-45DE-88EC-5689E0388D77}"/>
              </a:ext>
            </a:extLst>
          </p:cNvPr>
          <p:cNvSpPr>
            <a:spLocks noGrp="1"/>
          </p:cNvSpPr>
          <p:nvPr>
            <p:ph type="title"/>
          </p:nvPr>
        </p:nvSpPr>
        <p:spPr>
          <a:xfrm>
            <a:off x="8160773" y="1113062"/>
            <a:ext cx="3382297" cy="4168622"/>
          </a:xfrm>
        </p:spPr>
        <p:txBody>
          <a:bodyPr vert="horz" lIns="91440" tIns="45720" rIns="91440" bIns="45720" rtlCol="0" anchor="b">
            <a:normAutofit/>
          </a:bodyPr>
          <a:lstStyle/>
          <a:p>
            <a:pPr>
              <a:lnSpc>
                <a:spcPct val="90000"/>
              </a:lnSpc>
            </a:pPr>
            <a:r>
              <a:rPr lang="en-US" sz="2200" b="0" i="0" kern="1200" dirty="0">
                <a:solidFill>
                  <a:srgbClr val="EBEBEB"/>
                </a:solidFill>
                <a:latin typeface="+mj-lt"/>
                <a:ea typeface="+mj-ea"/>
                <a:cs typeface="+mj-cs"/>
              </a:rPr>
              <a:t>Escape Room </a:t>
            </a:r>
            <a:br>
              <a:rPr lang="en-US" sz="2200" b="0" i="0" kern="1200" dirty="0">
                <a:solidFill>
                  <a:srgbClr val="EBEBEB"/>
                </a:solidFill>
                <a:latin typeface="+mj-lt"/>
                <a:ea typeface="+mj-ea"/>
                <a:cs typeface="+mj-cs"/>
              </a:rPr>
            </a:br>
            <a:r>
              <a:rPr lang="en-US" sz="2200" b="0" i="0" kern="1200" dirty="0">
                <a:solidFill>
                  <a:srgbClr val="EBEBEB"/>
                </a:solidFill>
                <a:latin typeface="+mj-lt"/>
                <a:ea typeface="+mj-ea"/>
                <a:cs typeface="+mj-cs"/>
              </a:rPr>
              <a:t>Team Building Activity  </a:t>
            </a:r>
            <a:br>
              <a:rPr lang="en-US" sz="2200" b="0" i="0" kern="1200" dirty="0">
                <a:solidFill>
                  <a:srgbClr val="EBEBEB"/>
                </a:solidFill>
                <a:latin typeface="+mj-lt"/>
                <a:ea typeface="+mj-ea"/>
                <a:cs typeface="+mj-cs"/>
              </a:rPr>
            </a:br>
            <a:br>
              <a:rPr lang="en-US" sz="2200" b="0" i="0" kern="1200" dirty="0">
                <a:solidFill>
                  <a:srgbClr val="EBEBEB"/>
                </a:solidFill>
                <a:latin typeface="+mj-lt"/>
                <a:ea typeface="+mj-ea"/>
                <a:cs typeface="+mj-cs"/>
              </a:rPr>
            </a:br>
            <a:br>
              <a:rPr lang="en-US" sz="2200" b="0" i="0" kern="1200" dirty="0">
                <a:solidFill>
                  <a:srgbClr val="EBEBEB"/>
                </a:solidFill>
                <a:latin typeface="+mj-lt"/>
                <a:ea typeface="+mj-ea"/>
                <a:cs typeface="+mj-cs"/>
              </a:rPr>
            </a:br>
            <a:br>
              <a:rPr lang="en-US" sz="2200" b="0" i="0" kern="1200" dirty="0">
                <a:solidFill>
                  <a:srgbClr val="EBEBEB"/>
                </a:solidFill>
                <a:latin typeface="+mj-lt"/>
                <a:ea typeface="+mj-ea"/>
                <a:cs typeface="+mj-cs"/>
              </a:rPr>
            </a:br>
            <a:r>
              <a:rPr lang="en-US" sz="2200" dirty="0">
                <a:solidFill>
                  <a:srgbClr val="EBEBEB"/>
                </a:solidFill>
              </a:rPr>
              <a:t>S</a:t>
            </a:r>
            <a:r>
              <a:rPr lang="en-US" sz="2200" b="0" i="0" kern="1200" dirty="0">
                <a:solidFill>
                  <a:srgbClr val="EBEBEB"/>
                </a:solidFill>
                <a:latin typeface="+mj-lt"/>
                <a:ea typeface="+mj-ea"/>
                <a:cs typeface="+mj-cs"/>
              </a:rPr>
              <a:t>tudents worked together to find clues from the Titanic scenario to solve the case in one hour or less.</a:t>
            </a:r>
          </a:p>
        </p:txBody>
      </p:sp>
      <p:pic>
        <p:nvPicPr>
          <p:cNvPr id="4" name="Picture 3" descr="A group of people posing for the camera&#10;&#10;Description automatically generated">
            <a:extLst>
              <a:ext uri="{FF2B5EF4-FFF2-40B4-BE49-F238E27FC236}">
                <a16:creationId xmlns:a16="http://schemas.microsoft.com/office/drawing/2014/main" id="{0EF60560-059F-42F4-BAFB-F00659AF7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378" y="1113063"/>
            <a:ext cx="6171677"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81983697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B594-FA2F-4507-BDB6-A6AD9035B875}"/>
              </a:ext>
            </a:extLst>
          </p:cNvPr>
          <p:cNvSpPr>
            <a:spLocks noGrp="1"/>
          </p:cNvSpPr>
          <p:nvPr>
            <p:ph type="title"/>
          </p:nvPr>
        </p:nvSpPr>
        <p:spPr/>
        <p:txBody>
          <a:bodyPr/>
          <a:lstStyle/>
          <a:p>
            <a:r>
              <a:rPr lang="en-US" dirty="0"/>
              <a:t>KWC Scholar’s Day</a:t>
            </a:r>
          </a:p>
        </p:txBody>
      </p:sp>
      <p:sp>
        <p:nvSpPr>
          <p:cNvPr id="3" name="Rectangle 2">
            <a:extLst>
              <a:ext uri="{FF2B5EF4-FFF2-40B4-BE49-F238E27FC236}">
                <a16:creationId xmlns:a16="http://schemas.microsoft.com/office/drawing/2014/main" id="{994CF865-CB99-4CEE-B6D3-85DB400DE2D8}"/>
              </a:ext>
            </a:extLst>
          </p:cNvPr>
          <p:cNvSpPr/>
          <p:nvPr/>
        </p:nvSpPr>
        <p:spPr>
          <a:xfrm>
            <a:off x="1445342" y="2413338"/>
            <a:ext cx="7698658" cy="3416320"/>
          </a:xfrm>
          <a:prstGeom prst="rect">
            <a:avLst/>
          </a:prstGeom>
        </p:spPr>
        <p:txBody>
          <a:bodyPr wrap="square">
            <a:spAutoFit/>
          </a:bodyPr>
          <a:lstStyle/>
          <a:p>
            <a:r>
              <a:rPr lang="en-US" b="1" i="1" dirty="0">
                <a:solidFill>
                  <a:srgbClr val="000000"/>
                </a:solidFill>
                <a:latin typeface="Arial" panose="020B0604020202020204" pitchFamily="34" charset="0"/>
              </a:rPr>
              <a:t>Scholars Day,</a:t>
            </a:r>
            <a:r>
              <a:rPr lang="en-US" dirty="0">
                <a:solidFill>
                  <a:srgbClr val="000000"/>
                </a:solidFill>
                <a:latin typeface="Arial" panose="020B0604020202020204" pitchFamily="34" charset="0"/>
              </a:rPr>
              <a:t> students from any discipline share the results of their creative, research and scholarly work. Scholars Day format is a finished poster set up on an easel where students discuss their work with guests as they walk around the room. Posters have included research projects on biology, chemistry, criminal justice, art education, music, and theatre.</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April 2019: The event had the biggest turn out for Scholar’s Day by Criminal Justice &amp; Criminology students.  Dr. Pavlik oversaw research for 36 student projects from research done in the format of a formal memo to government officials and agencies, and proposals to government officials domestically and internationally ranging from juvenile drug use, school drop outs, and labor trafficking issues abroad.</a:t>
            </a:r>
            <a:endParaRPr lang="en-US" dirty="0"/>
          </a:p>
        </p:txBody>
      </p:sp>
    </p:spTree>
    <p:extLst>
      <p:ext uri="{BB962C8B-B14F-4D97-AF65-F5344CB8AC3E}">
        <p14:creationId xmlns:p14="http://schemas.microsoft.com/office/powerpoint/2010/main" val="3179208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2962-154F-4E02-AF4D-0F79478A34CA}"/>
              </a:ext>
            </a:extLst>
          </p:cNvPr>
          <p:cNvSpPr>
            <a:spLocks noGrp="1"/>
          </p:cNvSpPr>
          <p:nvPr>
            <p:ph type="title" idx="4294967295"/>
          </p:nvPr>
        </p:nvSpPr>
        <p:spPr>
          <a:xfrm>
            <a:off x="3421626" y="973138"/>
            <a:ext cx="5339787" cy="708025"/>
          </a:xfrm>
        </p:spPr>
        <p:txBody>
          <a:bodyPr/>
          <a:lstStyle/>
          <a:p>
            <a:r>
              <a:rPr lang="en-US" dirty="0">
                <a:solidFill>
                  <a:schemeClr val="tx1"/>
                </a:solidFill>
              </a:rPr>
              <a:t>Scholar’s Day  </a:t>
            </a:r>
            <a:endParaRPr lang="en-US" dirty="0"/>
          </a:p>
        </p:txBody>
      </p:sp>
      <p:pic>
        <p:nvPicPr>
          <p:cNvPr id="4" name="Picture 3">
            <a:extLst>
              <a:ext uri="{FF2B5EF4-FFF2-40B4-BE49-F238E27FC236}">
                <a16:creationId xmlns:a16="http://schemas.microsoft.com/office/drawing/2014/main" id="{8CAF6CE6-5C2A-4FC4-8888-F398A017C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9574" y="2216741"/>
            <a:ext cx="4064000" cy="3048000"/>
          </a:xfrm>
          <a:prstGeom prst="rect">
            <a:avLst/>
          </a:prstGeom>
        </p:spPr>
      </p:pic>
      <p:pic>
        <p:nvPicPr>
          <p:cNvPr id="6" name="Picture 5">
            <a:extLst>
              <a:ext uri="{FF2B5EF4-FFF2-40B4-BE49-F238E27FC236}">
                <a16:creationId xmlns:a16="http://schemas.microsoft.com/office/drawing/2014/main" id="{5110AE33-7014-417D-9BF7-09C1CAE9E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626" y="2304696"/>
            <a:ext cx="4064000" cy="3048001"/>
          </a:xfrm>
          <a:prstGeom prst="rect">
            <a:avLst/>
          </a:prstGeom>
        </p:spPr>
      </p:pic>
    </p:spTree>
    <p:extLst>
      <p:ext uri="{BB962C8B-B14F-4D97-AF65-F5344CB8AC3E}">
        <p14:creationId xmlns:p14="http://schemas.microsoft.com/office/powerpoint/2010/main" val="949846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C3C6-3425-487A-825F-CE70BC74F01F}"/>
              </a:ext>
            </a:extLst>
          </p:cNvPr>
          <p:cNvSpPr>
            <a:spLocks noGrp="1"/>
          </p:cNvSpPr>
          <p:nvPr>
            <p:ph type="title" idx="4294967295"/>
          </p:nvPr>
        </p:nvSpPr>
        <p:spPr>
          <a:xfrm>
            <a:off x="0" y="1693863"/>
            <a:ext cx="3863975" cy="1735137"/>
          </a:xfrm>
        </p:spPr>
        <p:txBody>
          <a:bodyPr>
            <a:normAutofit fontScale="90000"/>
          </a:bodyPr>
          <a:lstStyle/>
          <a:p>
            <a:r>
              <a:rPr lang="en-US" dirty="0"/>
              <a:t>Scholars Day   Serve KY recognition certificates</a:t>
            </a:r>
          </a:p>
        </p:txBody>
      </p:sp>
      <p:sp>
        <p:nvSpPr>
          <p:cNvPr id="4" name="Text Placeholder 3">
            <a:extLst>
              <a:ext uri="{FF2B5EF4-FFF2-40B4-BE49-F238E27FC236}">
                <a16:creationId xmlns:a16="http://schemas.microsoft.com/office/drawing/2014/main" id="{ABF5B1C1-52AA-4DFB-9505-F85BF96A7340}"/>
              </a:ext>
            </a:extLst>
          </p:cNvPr>
          <p:cNvSpPr>
            <a:spLocks noGrp="1"/>
          </p:cNvSpPr>
          <p:nvPr>
            <p:ph type="body" sz="half" idx="4294967295"/>
          </p:nvPr>
        </p:nvSpPr>
        <p:spPr>
          <a:xfrm>
            <a:off x="2743200" y="1693863"/>
            <a:ext cx="5574890" cy="3335337"/>
          </a:xfrm>
        </p:spPr>
        <p:txBody>
          <a:bodyPr>
            <a:normAutofit/>
          </a:bodyPr>
          <a:lstStyle/>
          <a:p>
            <a:pPr marL="0" indent="0">
              <a:buNone/>
            </a:pPr>
            <a:r>
              <a:rPr lang="en-US" dirty="0"/>
              <a:t>Students that took the Corrections class with the 40 hour service learning component in Fall 2018 were recognized by Serve KY for their volunteer hours and received a certificate on Scholar’s Day.</a:t>
            </a:r>
          </a:p>
          <a:p>
            <a:endParaRPr lang="en-US" dirty="0"/>
          </a:p>
        </p:txBody>
      </p:sp>
      <p:pic>
        <p:nvPicPr>
          <p:cNvPr id="6" name="Picture 5">
            <a:extLst>
              <a:ext uri="{FF2B5EF4-FFF2-40B4-BE49-F238E27FC236}">
                <a16:creationId xmlns:a16="http://schemas.microsoft.com/office/drawing/2014/main" id="{6E6D33BD-9B80-477B-AA8B-0187E5AFA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535" y="3753463"/>
            <a:ext cx="4800846" cy="2042913"/>
          </a:xfrm>
          <a:prstGeom prst="rect">
            <a:avLst/>
          </a:prstGeom>
        </p:spPr>
      </p:pic>
    </p:spTree>
    <p:extLst>
      <p:ext uri="{BB962C8B-B14F-4D97-AF65-F5344CB8AC3E}">
        <p14:creationId xmlns:p14="http://schemas.microsoft.com/office/powerpoint/2010/main" val="1222007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4E68-2CBB-4620-A6EB-74C436F3E3C8}"/>
              </a:ext>
            </a:extLst>
          </p:cNvPr>
          <p:cNvSpPr>
            <a:spLocks noGrp="1"/>
          </p:cNvSpPr>
          <p:nvPr>
            <p:ph type="title"/>
          </p:nvPr>
        </p:nvSpPr>
        <p:spPr/>
        <p:txBody>
          <a:bodyPr/>
          <a:lstStyle/>
          <a:p>
            <a:r>
              <a:rPr lang="en-US" sz="2800" dirty="0"/>
              <a:t>This slideshow also recognizes student success in achieving an internship, employment at the KSP, and academic attendance at the National Forensic Academy.</a:t>
            </a:r>
          </a:p>
        </p:txBody>
      </p:sp>
      <p:sp>
        <p:nvSpPr>
          <p:cNvPr id="3" name="Text Placeholder 2">
            <a:extLst>
              <a:ext uri="{FF2B5EF4-FFF2-40B4-BE49-F238E27FC236}">
                <a16:creationId xmlns:a16="http://schemas.microsoft.com/office/drawing/2014/main" id="{77C980A8-F63D-499F-B3D7-FF2052755924}"/>
              </a:ext>
            </a:extLst>
          </p:cNvPr>
          <p:cNvSpPr>
            <a:spLocks noGrp="1"/>
          </p:cNvSpPr>
          <p:nvPr>
            <p:ph type="body" idx="1"/>
          </p:nvPr>
        </p:nvSpPr>
        <p:spPr/>
        <p:txBody>
          <a:bodyPr/>
          <a:lstStyle/>
          <a:p>
            <a:pPr algn="ctr"/>
            <a:r>
              <a:rPr lang="en-US" dirty="0"/>
              <a:t>KWC students at their best!!!</a:t>
            </a:r>
          </a:p>
        </p:txBody>
      </p:sp>
    </p:spTree>
    <p:extLst>
      <p:ext uri="{BB962C8B-B14F-4D97-AF65-F5344CB8AC3E}">
        <p14:creationId xmlns:p14="http://schemas.microsoft.com/office/powerpoint/2010/main" val="142605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9" name="Group 98">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0" name="Rectangle 99">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Oval 100">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2" name="Oval 101">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 name="Oval 102">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4" name="Oval 103">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 name="Oval 104">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6"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7"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08"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0" name="Rectangle 109">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12" name="Rectangle 111">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D956951-2939-4A5F-9013-5FAD2E24B832}"/>
              </a:ext>
            </a:extLst>
          </p:cNvPr>
          <p:cNvSpPr>
            <a:spLocks noGrp="1"/>
          </p:cNvSpPr>
          <p:nvPr>
            <p:ph type="title"/>
          </p:nvPr>
        </p:nvSpPr>
        <p:spPr>
          <a:xfrm>
            <a:off x="561110" y="973668"/>
            <a:ext cx="4177867" cy="1391692"/>
          </a:xfrm>
        </p:spPr>
        <p:txBody>
          <a:bodyPr vert="horz" lIns="91440" tIns="45720" rIns="91440" bIns="45720" rtlCol="0" anchor="ctr">
            <a:normAutofit/>
          </a:bodyPr>
          <a:lstStyle/>
          <a:p>
            <a:r>
              <a:rPr lang="en-US" dirty="0">
                <a:solidFill>
                  <a:schemeClr val="tx2"/>
                </a:solidFill>
              </a:rPr>
              <a:t>Conducting Searches</a:t>
            </a:r>
          </a:p>
        </p:txBody>
      </p:sp>
      <p:sp>
        <p:nvSpPr>
          <p:cNvPr id="4" name="Text Placeholder 3">
            <a:extLst>
              <a:ext uri="{FF2B5EF4-FFF2-40B4-BE49-F238E27FC236}">
                <a16:creationId xmlns:a16="http://schemas.microsoft.com/office/drawing/2014/main" id="{540C9A73-0BE2-442A-A065-36E46C84046B}"/>
              </a:ext>
            </a:extLst>
          </p:cNvPr>
          <p:cNvSpPr>
            <a:spLocks noGrp="1"/>
          </p:cNvSpPr>
          <p:nvPr>
            <p:ph type="body" sz="half" idx="2"/>
          </p:nvPr>
        </p:nvSpPr>
        <p:spPr>
          <a:xfrm>
            <a:off x="561110" y="2603500"/>
            <a:ext cx="4072673" cy="3416300"/>
          </a:xfrm>
        </p:spPr>
        <p:txBody>
          <a:bodyPr vert="horz" lIns="91440" tIns="45720" rIns="91440" bIns="45720" rtlCol="0">
            <a:normAutofit/>
          </a:bodyPr>
          <a:lstStyle/>
          <a:p>
            <a:r>
              <a:rPr lang="en-US" dirty="0">
                <a:solidFill>
                  <a:schemeClr val="tx1">
                    <a:lumMod val="75000"/>
                    <a:lumOff val="25000"/>
                  </a:schemeClr>
                </a:solidFill>
              </a:rPr>
              <a:t>John Clouse, Deputy Director of the Daviess County Emergency Management Agency, organized the Search &amp; Rescue (DCSAR)  team and coordinated several classroom lectures on search patterns, and other methods/techniques used to locate/track a missing person. Some of the topics discussed in the 3 classroom sessions included man tracking and the Scent Theory.  Several members of the SAR participated in this learning experience.</a:t>
            </a:r>
          </a:p>
        </p:txBody>
      </p:sp>
      <p:pic>
        <p:nvPicPr>
          <p:cNvPr id="6" name="Picture Placeholder 5" descr="A close up of a sign&#10;&#10;Description automatically generated">
            <a:extLst>
              <a:ext uri="{FF2B5EF4-FFF2-40B4-BE49-F238E27FC236}">
                <a16:creationId xmlns:a16="http://schemas.microsoft.com/office/drawing/2014/main" id="{422171CF-57F8-45FD-A3C8-995C4473C22B}"/>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4941" r="1" b="4943"/>
          <a:stretch/>
        </p:blipFill>
        <p:spPr>
          <a:xfrm>
            <a:off x="5120117" y="461681"/>
            <a:ext cx="6585549" cy="5934638"/>
          </a:xfrm>
          <a:custGeom>
            <a:avLst/>
            <a:gdLst>
              <a:gd name="connsiteX0" fmla="*/ 225406 w 6585549"/>
              <a:gd name="connsiteY0" fmla="*/ 0 h 5934638"/>
              <a:gd name="connsiteX1" fmla="*/ 6585549 w 6585549"/>
              <a:gd name="connsiteY1" fmla="*/ 0 h 5934638"/>
              <a:gd name="connsiteX2" fmla="*/ 6585549 w 6585549"/>
              <a:gd name="connsiteY2" fmla="*/ 5934638 h 5934638"/>
              <a:gd name="connsiteX3" fmla="*/ 226600 w 6585549"/>
              <a:gd name="connsiteY3" fmla="*/ 5934638 h 5934638"/>
              <a:gd name="connsiteX4" fmla="*/ 214529 w 6585549"/>
              <a:gd name="connsiteY4" fmla="*/ 5856373 h 5934638"/>
              <a:gd name="connsiteX5" fmla="*/ 203238 w 6585549"/>
              <a:gd name="connsiteY5" fmla="*/ 5780097 h 5934638"/>
              <a:gd name="connsiteX6" fmla="*/ 191320 w 6585549"/>
              <a:gd name="connsiteY6" fmla="*/ 5689292 h 5934638"/>
              <a:gd name="connsiteX7" fmla="*/ 177049 w 6585549"/>
              <a:gd name="connsiteY7" fmla="*/ 5581536 h 5934638"/>
              <a:gd name="connsiteX8" fmla="*/ 161995 w 6585549"/>
              <a:gd name="connsiteY8" fmla="*/ 5462279 h 5934638"/>
              <a:gd name="connsiteX9" fmla="*/ 146156 w 6585549"/>
              <a:gd name="connsiteY9" fmla="*/ 5327888 h 5934638"/>
              <a:gd name="connsiteX10" fmla="*/ 129376 w 6585549"/>
              <a:gd name="connsiteY10" fmla="*/ 5181389 h 5934638"/>
              <a:gd name="connsiteX11" fmla="*/ 112596 w 6585549"/>
              <a:gd name="connsiteY11" fmla="*/ 5022177 h 5934638"/>
              <a:gd name="connsiteX12" fmla="*/ 95503 w 6585549"/>
              <a:gd name="connsiteY12" fmla="*/ 4852675 h 5934638"/>
              <a:gd name="connsiteX13" fmla="*/ 79664 w 6585549"/>
              <a:gd name="connsiteY13" fmla="*/ 4669854 h 5934638"/>
              <a:gd name="connsiteX14" fmla="*/ 64453 w 6585549"/>
              <a:gd name="connsiteY14" fmla="*/ 4478558 h 5934638"/>
              <a:gd name="connsiteX15" fmla="*/ 50652 w 6585549"/>
              <a:gd name="connsiteY15" fmla="*/ 4276365 h 5934638"/>
              <a:gd name="connsiteX16" fmla="*/ 37480 w 6585549"/>
              <a:gd name="connsiteY16" fmla="*/ 4065697 h 5934638"/>
              <a:gd name="connsiteX17" fmla="*/ 25091 w 6585549"/>
              <a:gd name="connsiteY17" fmla="*/ 3845949 h 5934638"/>
              <a:gd name="connsiteX18" fmla="*/ 20700 w 6585549"/>
              <a:gd name="connsiteY18" fmla="*/ 3733351 h 5934638"/>
              <a:gd name="connsiteX19" fmla="*/ 15838 w 6585549"/>
              <a:gd name="connsiteY19" fmla="*/ 3618331 h 5934638"/>
              <a:gd name="connsiteX20" fmla="*/ 11291 w 6585549"/>
              <a:gd name="connsiteY20" fmla="*/ 3501495 h 5934638"/>
              <a:gd name="connsiteX21" fmla="*/ 8311 w 6585549"/>
              <a:gd name="connsiteY21" fmla="*/ 3384054 h 5934638"/>
              <a:gd name="connsiteX22" fmla="*/ 5645 w 6585549"/>
              <a:gd name="connsiteY22" fmla="*/ 3264191 h 5934638"/>
              <a:gd name="connsiteX23" fmla="*/ 2822 w 6585549"/>
              <a:gd name="connsiteY23" fmla="*/ 3143118 h 5934638"/>
              <a:gd name="connsiteX24" fmla="*/ 941 w 6585549"/>
              <a:gd name="connsiteY24" fmla="*/ 3019623 h 5934638"/>
              <a:gd name="connsiteX25" fmla="*/ 941 w 6585549"/>
              <a:gd name="connsiteY25" fmla="*/ 2894918 h 5934638"/>
              <a:gd name="connsiteX26" fmla="*/ 0 w 6585549"/>
              <a:gd name="connsiteY26" fmla="*/ 2769001 h 5934638"/>
              <a:gd name="connsiteX27" fmla="*/ 941 w 6585549"/>
              <a:gd name="connsiteY27" fmla="*/ 2641874 h 5934638"/>
              <a:gd name="connsiteX28" fmla="*/ 2822 w 6585549"/>
              <a:gd name="connsiteY28" fmla="*/ 2512931 h 5934638"/>
              <a:gd name="connsiteX29" fmla="*/ 4547 w 6585549"/>
              <a:gd name="connsiteY29" fmla="*/ 2383988 h 5934638"/>
              <a:gd name="connsiteX30" fmla="*/ 8311 w 6585549"/>
              <a:gd name="connsiteY30" fmla="*/ 2253229 h 5934638"/>
              <a:gd name="connsiteX31" fmla="*/ 12232 w 6585549"/>
              <a:gd name="connsiteY31" fmla="*/ 2121259 h 5934638"/>
              <a:gd name="connsiteX32" fmla="*/ 16779 w 6585549"/>
              <a:gd name="connsiteY32" fmla="*/ 1989289 h 5934638"/>
              <a:gd name="connsiteX33" fmla="*/ 23209 w 6585549"/>
              <a:gd name="connsiteY33" fmla="*/ 1856108 h 5934638"/>
              <a:gd name="connsiteX34" fmla="*/ 30893 w 6585549"/>
              <a:gd name="connsiteY34" fmla="*/ 1721716 h 5934638"/>
              <a:gd name="connsiteX35" fmla="*/ 38264 w 6585549"/>
              <a:gd name="connsiteY35" fmla="*/ 1586720 h 5934638"/>
              <a:gd name="connsiteX36" fmla="*/ 47673 w 6585549"/>
              <a:gd name="connsiteY36" fmla="*/ 1451723 h 5934638"/>
              <a:gd name="connsiteX37" fmla="*/ 58964 w 6585549"/>
              <a:gd name="connsiteY37" fmla="*/ 1314910 h 5934638"/>
              <a:gd name="connsiteX38" fmla="*/ 70255 w 6585549"/>
              <a:gd name="connsiteY38" fmla="*/ 1179913 h 5934638"/>
              <a:gd name="connsiteX39" fmla="*/ 83271 w 6585549"/>
              <a:gd name="connsiteY39" fmla="*/ 1042495 h 5934638"/>
              <a:gd name="connsiteX40" fmla="*/ 97542 w 6585549"/>
              <a:gd name="connsiteY40" fmla="*/ 904471 h 5934638"/>
              <a:gd name="connsiteX41" fmla="*/ 112596 w 6585549"/>
              <a:gd name="connsiteY41" fmla="*/ 768263 h 5934638"/>
              <a:gd name="connsiteX42" fmla="*/ 130160 w 6585549"/>
              <a:gd name="connsiteY42" fmla="*/ 630240 h 5934638"/>
              <a:gd name="connsiteX43" fmla="*/ 148978 w 6585549"/>
              <a:gd name="connsiteY43" fmla="*/ 492821 h 5934638"/>
              <a:gd name="connsiteX44" fmla="*/ 167640 w 6585549"/>
              <a:gd name="connsiteY44" fmla="*/ 354798 h 5934638"/>
              <a:gd name="connsiteX45" fmla="*/ 189438 w 6585549"/>
              <a:gd name="connsiteY45" fmla="*/ 217380 h 5934638"/>
              <a:gd name="connsiteX46" fmla="*/ 211706 w 6585549"/>
              <a:gd name="connsiteY46" fmla="*/ 80567 h 59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116"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Tree>
    <p:extLst>
      <p:ext uri="{BB962C8B-B14F-4D97-AF65-F5344CB8AC3E}">
        <p14:creationId xmlns:p14="http://schemas.microsoft.com/office/powerpoint/2010/main" val="202744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28BA6DA-6E94-40F2-A9E0-A604E89967E5}"/>
              </a:ext>
            </a:extLst>
          </p:cNvPr>
          <p:cNvSpPr>
            <a:spLocks noGrp="1"/>
          </p:cNvSpPr>
          <p:nvPr>
            <p:ph type="title"/>
          </p:nvPr>
        </p:nvSpPr>
        <p:spPr>
          <a:xfrm>
            <a:off x="5274825" y="1143000"/>
            <a:ext cx="6268246" cy="3134032"/>
          </a:xfrm>
        </p:spPr>
        <p:txBody>
          <a:bodyPr vert="horz" lIns="91440" tIns="45720" rIns="91440" bIns="45720" rtlCol="0" anchor="b">
            <a:normAutofit/>
          </a:bodyPr>
          <a:lstStyle/>
          <a:p>
            <a:r>
              <a:rPr lang="en-US" sz="4400" dirty="0"/>
              <a:t>Chandler Adams</a:t>
            </a:r>
          </a:p>
        </p:txBody>
      </p:sp>
      <p:sp>
        <p:nvSpPr>
          <p:cNvPr id="4" name="Text Placeholder 3">
            <a:extLst>
              <a:ext uri="{FF2B5EF4-FFF2-40B4-BE49-F238E27FC236}">
                <a16:creationId xmlns:a16="http://schemas.microsoft.com/office/drawing/2014/main" id="{BAD9965C-8A78-4E62-8D1A-76C45CCF9838}"/>
              </a:ext>
            </a:extLst>
          </p:cNvPr>
          <p:cNvSpPr>
            <a:spLocks noGrp="1"/>
          </p:cNvSpPr>
          <p:nvPr>
            <p:ph type="body" sz="half" idx="2"/>
          </p:nvPr>
        </p:nvSpPr>
        <p:spPr>
          <a:xfrm>
            <a:off x="5274825" y="4473677"/>
            <a:ext cx="6268246" cy="1268144"/>
          </a:xfrm>
        </p:spPr>
        <p:txBody>
          <a:bodyPr vert="horz" lIns="91440" tIns="45720" rIns="91440" bIns="45720" rtlCol="0" anchor="t">
            <a:normAutofit/>
          </a:bodyPr>
          <a:lstStyle/>
          <a:p>
            <a:r>
              <a:rPr lang="en-US" sz="2000" cap="all" dirty="0"/>
              <a:t>Participated in a Summer 2019 internship at the Las Vegas Metropolitan Police Department</a:t>
            </a:r>
          </a:p>
        </p:txBody>
      </p:sp>
      <p:pic>
        <p:nvPicPr>
          <p:cNvPr id="6" name="Content Placeholder 5">
            <a:extLst>
              <a:ext uri="{FF2B5EF4-FFF2-40B4-BE49-F238E27FC236}">
                <a16:creationId xmlns:a16="http://schemas.microsoft.com/office/drawing/2014/main" id="{A2270377-46E6-4762-A5AA-E370A235F6E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1899" r="11815"/>
          <a:stretch/>
        </p:blipFill>
        <p:spPr>
          <a:xfrm>
            <a:off x="1109764" y="1113063"/>
            <a:ext cx="3531062"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802126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5FD0BD9-5DCB-4666-BF63-4166D79B93FD}"/>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sz="3600" b="0" i="0" kern="1200" dirty="0">
                <a:solidFill>
                  <a:srgbClr val="EBEBEB"/>
                </a:solidFill>
                <a:latin typeface="+mj-lt"/>
                <a:ea typeface="+mj-ea"/>
                <a:cs typeface="+mj-cs"/>
              </a:rPr>
              <a:t>Jonah Brawner</a:t>
            </a:r>
          </a:p>
        </p:txBody>
      </p:sp>
      <p:sp>
        <p:nvSpPr>
          <p:cNvPr id="4" name="Text Placeholder 3">
            <a:extLst>
              <a:ext uri="{FF2B5EF4-FFF2-40B4-BE49-F238E27FC236}">
                <a16:creationId xmlns:a16="http://schemas.microsoft.com/office/drawing/2014/main" id="{3C49B7D8-B4AA-48C6-B056-B256C8CA83D1}"/>
              </a:ext>
            </a:extLst>
          </p:cNvPr>
          <p:cNvSpPr>
            <a:spLocks noGrp="1"/>
          </p:cNvSpPr>
          <p:nvPr>
            <p:ph type="body" sz="half" idx="2"/>
          </p:nvPr>
        </p:nvSpPr>
        <p:spPr>
          <a:xfrm>
            <a:off x="1154954" y="2603500"/>
            <a:ext cx="6397313" cy="3416300"/>
          </a:xfrm>
        </p:spPr>
        <p:txBody>
          <a:bodyPr vert="horz" lIns="91440" tIns="45720" rIns="91440" bIns="45720" rtlCol="0" anchor="ctr">
            <a:normAutofit/>
          </a:bodyPr>
          <a:lstStyle/>
          <a:p>
            <a:pPr>
              <a:lnSpc>
                <a:spcPct val="90000"/>
              </a:lnSpc>
            </a:pPr>
            <a:r>
              <a:rPr lang="en-US" dirty="0"/>
              <a:t>Jonah was a recent KWC graduate who got accepted into the Kentucky State Police Academy Summer of 2019.</a:t>
            </a:r>
          </a:p>
          <a:p>
            <a:pPr>
              <a:lnSpc>
                <a:spcPct val="90000"/>
              </a:lnSpc>
            </a:pPr>
            <a:r>
              <a:rPr lang="en-US" dirty="0"/>
              <a:t>The Kentucky State Police Academy is an intense, 24-week military environment designed to teach our Cadets the job skills necessary to perform the duties of a Trooper. Those selected to attend our Academy will receive more than 1,000 hours of training covering all aspects of law enforcement, including Firearms, Defensive Tactics, Criminal Investigations, Emergency Driving, Strategies and Tactics of Patrol Stops (STOPS), Counter-Ambush, and more.</a:t>
            </a:r>
          </a:p>
        </p:txBody>
      </p:sp>
      <p:pic>
        <p:nvPicPr>
          <p:cNvPr id="6" name="Picture 5" descr="A close up of a logo&#10;&#10;Description automatically generated">
            <a:extLst>
              <a:ext uri="{FF2B5EF4-FFF2-40B4-BE49-F238E27FC236}">
                <a16:creationId xmlns:a16="http://schemas.microsoft.com/office/drawing/2014/main" id="{442CA62D-8C7B-4100-8958-092C48C48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571" y="2800065"/>
            <a:ext cx="3080048" cy="3018935"/>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670648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ED88-CB23-4982-925C-CEF15192FE16}"/>
              </a:ext>
            </a:extLst>
          </p:cNvPr>
          <p:cNvSpPr>
            <a:spLocks noGrp="1"/>
          </p:cNvSpPr>
          <p:nvPr>
            <p:ph type="title"/>
          </p:nvPr>
        </p:nvSpPr>
        <p:spPr/>
        <p:txBody>
          <a:bodyPr/>
          <a:lstStyle/>
          <a:p>
            <a:r>
              <a:rPr lang="en-US" dirty="0"/>
              <a:t>Alyssa Nichols </a:t>
            </a:r>
          </a:p>
        </p:txBody>
      </p:sp>
      <p:sp>
        <p:nvSpPr>
          <p:cNvPr id="3" name="Rectangle 2">
            <a:extLst>
              <a:ext uri="{FF2B5EF4-FFF2-40B4-BE49-F238E27FC236}">
                <a16:creationId xmlns:a16="http://schemas.microsoft.com/office/drawing/2014/main" id="{2F281C3D-D84C-44D8-A588-F06EBFB07E38}"/>
              </a:ext>
            </a:extLst>
          </p:cNvPr>
          <p:cNvSpPr/>
          <p:nvPr/>
        </p:nvSpPr>
        <p:spPr>
          <a:xfrm>
            <a:off x="1635370" y="2792374"/>
            <a:ext cx="5943600" cy="3046988"/>
          </a:xfrm>
          <a:prstGeom prst="rect">
            <a:avLst/>
          </a:prstGeom>
        </p:spPr>
        <p:txBody>
          <a:bodyPr wrap="square">
            <a:spAutoFit/>
          </a:bodyPr>
          <a:lstStyle/>
          <a:p>
            <a:pPr fontAlgn="base"/>
            <a:r>
              <a:rPr lang="en-US" sz="1200" b="1" dirty="0">
                <a:solidFill>
                  <a:srgbClr val="555555"/>
                </a:solidFill>
                <a:latin typeface="Times New Roman" panose="02020603050405020304" pitchFamily="18" charset="0"/>
                <a:cs typeface="Times New Roman" panose="02020603050405020304" pitchFamily="18" charset="0"/>
              </a:rPr>
              <a:t>Ms. Nichols completed her training this Summer for the position of </a:t>
            </a:r>
          </a:p>
          <a:p>
            <a:pPr fontAlgn="base"/>
            <a:r>
              <a:rPr lang="en-US" sz="1200" b="1" dirty="0">
                <a:solidFill>
                  <a:srgbClr val="555555"/>
                </a:solidFill>
                <a:latin typeface="Times New Roman" panose="02020603050405020304" pitchFamily="18" charset="0"/>
                <a:cs typeface="Times New Roman" panose="02020603050405020304" pitchFamily="18" charset="0"/>
              </a:rPr>
              <a:t>Daviess Court Security Officer (Bailiff).</a:t>
            </a:r>
          </a:p>
          <a:p>
            <a:pPr fontAlgn="base"/>
            <a:endParaRPr lang="en-US" sz="1200" b="1" dirty="0">
              <a:solidFill>
                <a:srgbClr val="555555"/>
              </a:solidFill>
              <a:latin typeface="Times New Roman" panose="02020603050405020304" pitchFamily="18" charset="0"/>
              <a:cs typeface="Times New Roman" panose="02020603050405020304" pitchFamily="18" charset="0"/>
            </a:endParaRPr>
          </a:p>
          <a:p>
            <a:pPr fontAlgn="base"/>
            <a:r>
              <a:rPr lang="en-US" sz="1200" dirty="0">
                <a:solidFill>
                  <a:srgbClr val="555555"/>
                </a:solidFill>
                <a:latin typeface="Times New Roman" panose="02020603050405020304" pitchFamily="18" charset="0"/>
                <a:cs typeface="Times New Roman" panose="02020603050405020304" pitchFamily="18" charset="0"/>
              </a:rPr>
              <a:t>Some of the responsibilities of court security officer (Bailiffs) include, but are not limited to:</a:t>
            </a:r>
          </a:p>
          <a:p>
            <a:pPr fontAlgn="base"/>
            <a:r>
              <a:rPr lang="en-US" sz="1200" dirty="0">
                <a:solidFill>
                  <a:srgbClr val="555555"/>
                </a:solidFill>
                <a:latin typeface="Times New Roman" panose="02020603050405020304" pitchFamily="18" charset="0"/>
                <a:cs typeface="Times New Roman" panose="02020603050405020304" pitchFamily="18" charset="0"/>
              </a:rPr>
              <a:t> </a:t>
            </a:r>
          </a:p>
          <a:p>
            <a:pPr fontAlgn="base"/>
            <a:r>
              <a:rPr lang="en-US" sz="1200" dirty="0">
                <a:solidFill>
                  <a:srgbClr val="555555"/>
                </a:solidFill>
                <a:latin typeface="Times New Roman" panose="02020603050405020304" pitchFamily="18" charset="0"/>
                <a:cs typeface="Times New Roman" panose="02020603050405020304" pitchFamily="18" charset="0"/>
              </a:rPr>
              <a:t>1. Safety of the judge and courtroom employees</a:t>
            </a:r>
          </a:p>
          <a:p>
            <a:pPr fontAlgn="base"/>
            <a:r>
              <a:rPr lang="en-US" sz="1200" dirty="0">
                <a:solidFill>
                  <a:srgbClr val="555555"/>
                </a:solidFill>
                <a:latin typeface="Times New Roman" panose="02020603050405020304" pitchFamily="18" charset="0"/>
                <a:cs typeface="Times New Roman" panose="02020603050405020304" pitchFamily="18" charset="0"/>
              </a:rPr>
              <a:t> </a:t>
            </a:r>
          </a:p>
          <a:p>
            <a:pPr fontAlgn="base"/>
            <a:r>
              <a:rPr lang="en-US" sz="1200" dirty="0">
                <a:solidFill>
                  <a:srgbClr val="555555"/>
                </a:solidFill>
                <a:latin typeface="Times New Roman" panose="02020603050405020304" pitchFamily="18" charset="0"/>
                <a:cs typeface="Times New Roman" panose="02020603050405020304" pitchFamily="18" charset="0"/>
              </a:rPr>
              <a:t>2. Transportation of prisoners to and from court.</a:t>
            </a:r>
          </a:p>
          <a:p>
            <a:pPr fontAlgn="base"/>
            <a:r>
              <a:rPr lang="en-US" sz="1200" dirty="0">
                <a:solidFill>
                  <a:srgbClr val="555555"/>
                </a:solidFill>
                <a:latin typeface="Times New Roman" panose="02020603050405020304" pitchFamily="18" charset="0"/>
                <a:cs typeface="Times New Roman" panose="02020603050405020304" pitchFamily="18" charset="0"/>
              </a:rPr>
              <a:t> </a:t>
            </a:r>
          </a:p>
          <a:p>
            <a:pPr fontAlgn="base"/>
            <a:r>
              <a:rPr lang="en-US" sz="1200" dirty="0">
                <a:solidFill>
                  <a:srgbClr val="555555"/>
                </a:solidFill>
                <a:latin typeface="Times New Roman" panose="02020603050405020304" pitchFamily="18" charset="0"/>
                <a:cs typeface="Times New Roman" panose="02020603050405020304" pitchFamily="18" charset="0"/>
              </a:rPr>
              <a:t>3. Making sure </a:t>
            </a:r>
            <a:r>
              <a:rPr lang="en-US" sz="1200" u="sng" dirty="0">
                <a:solidFill>
                  <a:srgbClr val="555555"/>
                </a:solidFill>
                <a:latin typeface="Times New Roman" panose="02020603050405020304" pitchFamily="18" charset="0"/>
                <a:cs typeface="Times New Roman" panose="02020603050405020304" pitchFamily="18" charset="0"/>
              </a:rPr>
              <a:t>all </a:t>
            </a:r>
            <a:r>
              <a:rPr lang="en-US" sz="1200" dirty="0">
                <a:solidFill>
                  <a:srgbClr val="555555"/>
                </a:solidFill>
                <a:latin typeface="Times New Roman" panose="02020603050405020304" pitchFamily="18" charset="0"/>
                <a:cs typeface="Times New Roman" panose="02020603050405020304" pitchFamily="18" charset="0"/>
              </a:rPr>
              <a:t>holding cells are checked periodically during the day and are vacated of inmates at the end of the day.</a:t>
            </a:r>
          </a:p>
          <a:p>
            <a:pPr fontAlgn="base"/>
            <a:r>
              <a:rPr lang="en-US" sz="1200" dirty="0">
                <a:solidFill>
                  <a:srgbClr val="555555"/>
                </a:solidFill>
                <a:latin typeface="Times New Roman" panose="02020603050405020304" pitchFamily="18" charset="0"/>
                <a:cs typeface="Times New Roman" panose="02020603050405020304" pitchFamily="18" charset="0"/>
              </a:rPr>
              <a:t> </a:t>
            </a:r>
          </a:p>
          <a:p>
            <a:pPr fontAlgn="base"/>
            <a:r>
              <a:rPr lang="en-US" sz="1200" dirty="0">
                <a:solidFill>
                  <a:srgbClr val="555555"/>
                </a:solidFill>
                <a:latin typeface="Times New Roman" panose="02020603050405020304" pitchFamily="18" charset="0"/>
                <a:cs typeface="Times New Roman" panose="02020603050405020304" pitchFamily="18" charset="0"/>
              </a:rPr>
              <a:t>4. Being physically in the courtroom when court is in session.</a:t>
            </a:r>
          </a:p>
          <a:p>
            <a:pPr fontAlgn="base"/>
            <a:endParaRPr lang="en-US" sz="1200" dirty="0">
              <a:solidFill>
                <a:srgbClr val="555555"/>
              </a:solidFill>
              <a:latin typeface="Times New Roman" panose="02020603050405020304" pitchFamily="18" charset="0"/>
              <a:cs typeface="Times New Roman" panose="02020603050405020304" pitchFamily="18" charset="0"/>
            </a:endParaRPr>
          </a:p>
          <a:p>
            <a:pPr fontAlgn="base"/>
            <a:r>
              <a:rPr lang="en-US" sz="1200" dirty="0">
                <a:solidFill>
                  <a:srgbClr val="555555"/>
                </a:solidFill>
                <a:latin typeface="Times New Roman" panose="02020603050405020304" pitchFamily="18" charset="0"/>
                <a:cs typeface="Times New Roman" panose="02020603050405020304" pitchFamily="18" charset="0"/>
              </a:rPr>
              <a:t>Ms. Nichols will speak to students in the Fall 2019 with regard to her new employment opportunity in Owensboro. </a:t>
            </a:r>
          </a:p>
        </p:txBody>
      </p:sp>
    </p:spTree>
    <p:extLst>
      <p:ext uri="{BB962C8B-B14F-4D97-AF65-F5344CB8AC3E}">
        <p14:creationId xmlns:p14="http://schemas.microsoft.com/office/powerpoint/2010/main" val="2837994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1573-77A4-4A1D-BB14-885A65290169}"/>
              </a:ext>
            </a:extLst>
          </p:cNvPr>
          <p:cNvSpPr>
            <a:spLocks noGrp="1"/>
          </p:cNvSpPr>
          <p:nvPr>
            <p:ph type="title"/>
          </p:nvPr>
        </p:nvSpPr>
        <p:spPr/>
        <p:txBody>
          <a:bodyPr/>
          <a:lstStyle/>
          <a:p>
            <a:r>
              <a:rPr lang="en-US" dirty="0"/>
              <a:t>Campus wide event held </a:t>
            </a:r>
          </a:p>
        </p:txBody>
      </p:sp>
      <p:sp>
        <p:nvSpPr>
          <p:cNvPr id="3" name="Text Placeholder 2">
            <a:extLst>
              <a:ext uri="{FF2B5EF4-FFF2-40B4-BE49-F238E27FC236}">
                <a16:creationId xmlns:a16="http://schemas.microsoft.com/office/drawing/2014/main" id="{3E9B6F4E-D6D6-4975-9FF5-FBFA53CF2953}"/>
              </a:ext>
            </a:extLst>
          </p:cNvPr>
          <p:cNvSpPr>
            <a:spLocks noGrp="1"/>
          </p:cNvSpPr>
          <p:nvPr>
            <p:ph type="body" sz="half" idx="2"/>
          </p:nvPr>
        </p:nvSpPr>
        <p:spPr/>
        <p:txBody>
          <a:bodyPr>
            <a:normAutofit/>
          </a:bodyPr>
          <a:lstStyle/>
          <a:p>
            <a:r>
              <a:rPr lang="en-US" sz="4000" dirty="0">
                <a:solidFill>
                  <a:srgbClr val="00B0F0"/>
                </a:solidFill>
              </a:rPr>
              <a:t>#WEAR BLUE Campaign on human trafficking awareness</a:t>
            </a:r>
          </a:p>
        </p:txBody>
      </p:sp>
    </p:spTree>
    <p:extLst>
      <p:ext uri="{BB962C8B-B14F-4D97-AF65-F5344CB8AC3E}">
        <p14:creationId xmlns:p14="http://schemas.microsoft.com/office/powerpoint/2010/main" val="4148336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41970D5-CA67-4140-91B1-D8693AB831FC}"/>
              </a:ext>
            </a:extLst>
          </p:cNvPr>
          <p:cNvSpPr>
            <a:spLocks noGrp="1"/>
          </p:cNvSpPr>
          <p:nvPr>
            <p:ph type="ctrTitle"/>
          </p:nvPr>
        </p:nvSpPr>
        <p:spPr>
          <a:xfrm>
            <a:off x="561110" y="1241266"/>
            <a:ext cx="4611391" cy="1720298"/>
          </a:xfrm>
        </p:spPr>
        <p:txBody>
          <a:bodyPr>
            <a:noAutofit/>
          </a:bodyPr>
          <a:lstStyle/>
          <a:p>
            <a:pPr>
              <a:lnSpc>
                <a:spcPct val="90000"/>
              </a:lnSpc>
            </a:pPr>
            <a:r>
              <a:rPr lang="en-US" sz="2400" b="1" dirty="0">
                <a:solidFill>
                  <a:srgbClr val="00B0F0"/>
                </a:solidFill>
              </a:rPr>
              <a:t>#WEAR BLUE: January 11, 2019</a:t>
            </a:r>
            <a:br>
              <a:rPr lang="en-US" sz="2400" b="1" dirty="0">
                <a:solidFill>
                  <a:srgbClr val="00B0F0"/>
                </a:solidFill>
              </a:rPr>
            </a:br>
            <a:r>
              <a:rPr lang="en-US" sz="2400" b="1" dirty="0">
                <a:solidFill>
                  <a:srgbClr val="00B0F0"/>
                </a:solidFill>
              </a:rPr>
              <a:t>National Human Trafficking Awareness Day</a:t>
            </a:r>
            <a:br>
              <a:rPr lang="en-US" sz="2400" b="1" dirty="0">
                <a:solidFill>
                  <a:srgbClr val="00B0F0"/>
                </a:solidFill>
              </a:rPr>
            </a:br>
            <a:endParaRPr lang="en-US" sz="2400" b="1" dirty="0">
              <a:solidFill>
                <a:srgbClr val="00B0F0"/>
              </a:solidFill>
            </a:endParaRPr>
          </a:p>
        </p:txBody>
      </p:sp>
      <p:sp>
        <p:nvSpPr>
          <p:cNvPr id="3" name="Subtitle 2">
            <a:extLst>
              <a:ext uri="{FF2B5EF4-FFF2-40B4-BE49-F238E27FC236}">
                <a16:creationId xmlns:a16="http://schemas.microsoft.com/office/drawing/2014/main" id="{3B06B8C9-4497-4BDE-A7A6-5C4642C5C25F}"/>
              </a:ext>
            </a:extLst>
          </p:cNvPr>
          <p:cNvSpPr>
            <a:spLocks noGrp="1"/>
          </p:cNvSpPr>
          <p:nvPr>
            <p:ph type="subTitle" idx="1"/>
          </p:nvPr>
        </p:nvSpPr>
        <p:spPr>
          <a:xfrm>
            <a:off x="423335" y="2698955"/>
            <a:ext cx="6700136" cy="2835213"/>
          </a:xfrm>
        </p:spPr>
        <p:txBody>
          <a:bodyPr>
            <a:normAutofit fontScale="92500"/>
          </a:bodyPr>
          <a:lstStyle/>
          <a:p>
            <a:pPr>
              <a:lnSpc>
                <a:spcPct val="90000"/>
              </a:lnSpc>
            </a:pPr>
            <a:r>
              <a:rPr lang="en-US" sz="1600" b="1" dirty="0">
                <a:solidFill>
                  <a:srgbClr val="00B0F0"/>
                </a:solidFill>
              </a:rPr>
              <a:t>This event was coordinated by Dr. Pavlik to raise awareness about human trafficking. This was a first time event held on the KWC campus. Students, faculty, &amp; staff participated by wearing blue clothing and submitting their photo to the KWC social media sites for upload. This awareness campaign was a huge success and all the participant photos can be found on the KWC social media siteS There was also some community participation of phots uploaded to include new beginnings.</a:t>
            </a:r>
          </a:p>
          <a:p>
            <a:pPr>
              <a:lnSpc>
                <a:spcPct val="90000"/>
              </a:lnSpc>
            </a:pPr>
            <a:endParaRPr lang="en-US" sz="1600" b="1" dirty="0">
              <a:solidFill>
                <a:srgbClr val="00B0F0"/>
              </a:solidFill>
            </a:endParaRPr>
          </a:p>
          <a:p>
            <a:pPr>
              <a:lnSpc>
                <a:spcPct val="90000"/>
              </a:lnSpc>
            </a:pPr>
            <a:r>
              <a:rPr lang="en-US" sz="1600" b="1" dirty="0">
                <a:solidFill>
                  <a:srgbClr val="00B0F0"/>
                </a:solidFill>
              </a:rPr>
              <a:t>For more information on this national campaign event, visit this link: https://www.dhs.gov/blue-campaign/wearblueday</a:t>
            </a:r>
          </a:p>
        </p:txBody>
      </p:sp>
      <p:pic>
        <p:nvPicPr>
          <p:cNvPr id="5" name="Picture 4" descr="A picture containing building, floor, wall&#10;&#10;Description automatically generated">
            <a:extLst>
              <a:ext uri="{FF2B5EF4-FFF2-40B4-BE49-F238E27FC236}">
                <a16:creationId xmlns:a16="http://schemas.microsoft.com/office/drawing/2014/main" id="{58AC69A2-DBE3-4989-A090-B71A579DA554}"/>
              </a:ext>
            </a:extLst>
          </p:cNvPr>
          <p:cNvPicPr>
            <a:picLocks noChangeAspect="1"/>
          </p:cNvPicPr>
          <p:nvPr/>
        </p:nvPicPr>
        <p:blipFill rotWithShape="1">
          <a:blip r:embed="rId2">
            <a:extLst>
              <a:ext uri="{28A0092B-C50C-407E-A947-70E740481C1C}">
                <a14:useLocalDpi xmlns:a14="http://schemas.microsoft.com/office/drawing/2010/main" val="0"/>
              </a:ext>
            </a:extLst>
          </a:blip>
          <a:srcRect r="16773" b="-1"/>
          <a:stretch/>
        </p:blipFill>
        <p:spPr>
          <a:xfrm>
            <a:off x="7648359" y="1905218"/>
            <a:ext cx="3688818" cy="3324218"/>
          </a:xfrm>
          <a:custGeom>
            <a:avLst/>
            <a:gdLst>
              <a:gd name="connsiteX0" fmla="*/ 225406 w 6585549"/>
              <a:gd name="connsiteY0" fmla="*/ 0 h 5934638"/>
              <a:gd name="connsiteX1" fmla="*/ 6585549 w 6585549"/>
              <a:gd name="connsiteY1" fmla="*/ 0 h 5934638"/>
              <a:gd name="connsiteX2" fmla="*/ 6585549 w 6585549"/>
              <a:gd name="connsiteY2" fmla="*/ 5934638 h 5934638"/>
              <a:gd name="connsiteX3" fmla="*/ 226600 w 6585549"/>
              <a:gd name="connsiteY3" fmla="*/ 5934638 h 5934638"/>
              <a:gd name="connsiteX4" fmla="*/ 214529 w 6585549"/>
              <a:gd name="connsiteY4" fmla="*/ 5856373 h 5934638"/>
              <a:gd name="connsiteX5" fmla="*/ 203238 w 6585549"/>
              <a:gd name="connsiteY5" fmla="*/ 5780097 h 5934638"/>
              <a:gd name="connsiteX6" fmla="*/ 191320 w 6585549"/>
              <a:gd name="connsiteY6" fmla="*/ 5689292 h 5934638"/>
              <a:gd name="connsiteX7" fmla="*/ 177049 w 6585549"/>
              <a:gd name="connsiteY7" fmla="*/ 5581536 h 5934638"/>
              <a:gd name="connsiteX8" fmla="*/ 161995 w 6585549"/>
              <a:gd name="connsiteY8" fmla="*/ 5462279 h 5934638"/>
              <a:gd name="connsiteX9" fmla="*/ 146156 w 6585549"/>
              <a:gd name="connsiteY9" fmla="*/ 5327888 h 5934638"/>
              <a:gd name="connsiteX10" fmla="*/ 129376 w 6585549"/>
              <a:gd name="connsiteY10" fmla="*/ 5181389 h 5934638"/>
              <a:gd name="connsiteX11" fmla="*/ 112596 w 6585549"/>
              <a:gd name="connsiteY11" fmla="*/ 5022177 h 5934638"/>
              <a:gd name="connsiteX12" fmla="*/ 95503 w 6585549"/>
              <a:gd name="connsiteY12" fmla="*/ 4852675 h 5934638"/>
              <a:gd name="connsiteX13" fmla="*/ 79664 w 6585549"/>
              <a:gd name="connsiteY13" fmla="*/ 4669854 h 5934638"/>
              <a:gd name="connsiteX14" fmla="*/ 64453 w 6585549"/>
              <a:gd name="connsiteY14" fmla="*/ 4478558 h 5934638"/>
              <a:gd name="connsiteX15" fmla="*/ 50652 w 6585549"/>
              <a:gd name="connsiteY15" fmla="*/ 4276365 h 5934638"/>
              <a:gd name="connsiteX16" fmla="*/ 37480 w 6585549"/>
              <a:gd name="connsiteY16" fmla="*/ 4065697 h 5934638"/>
              <a:gd name="connsiteX17" fmla="*/ 25091 w 6585549"/>
              <a:gd name="connsiteY17" fmla="*/ 3845949 h 5934638"/>
              <a:gd name="connsiteX18" fmla="*/ 20700 w 6585549"/>
              <a:gd name="connsiteY18" fmla="*/ 3733351 h 5934638"/>
              <a:gd name="connsiteX19" fmla="*/ 15838 w 6585549"/>
              <a:gd name="connsiteY19" fmla="*/ 3618331 h 5934638"/>
              <a:gd name="connsiteX20" fmla="*/ 11291 w 6585549"/>
              <a:gd name="connsiteY20" fmla="*/ 3501495 h 5934638"/>
              <a:gd name="connsiteX21" fmla="*/ 8311 w 6585549"/>
              <a:gd name="connsiteY21" fmla="*/ 3384054 h 5934638"/>
              <a:gd name="connsiteX22" fmla="*/ 5645 w 6585549"/>
              <a:gd name="connsiteY22" fmla="*/ 3264191 h 5934638"/>
              <a:gd name="connsiteX23" fmla="*/ 2822 w 6585549"/>
              <a:gd name="connsiteY23" fmla="*/ 3143118 h 5934638"/>
              <a:gd name="connsiteX24" fmla="*/ 941 w 6585549"/>
              <a:gd name="connsiteY24" fmla="*/ 3019623 h 5934638"/>
              <a:gd name="connsiteX25" fmla="*/ 941 w 6585549"/>
              <a:gd name="connsiteY25" fmla="*/ 2894918 h 5934638"/>
              <a:gd name="connsiteX26" fmla="*/ 0 w 6585549"/>
              <a:gd name="connsiteY26" fmla="*/ 2769001 h 5934638"/>
              <a:gd name="connsiteX27" fmla="*/ 941 w 6585549"/>
              <a:gd name="connsiteY27" fmla="*/ 2641874 h 5934638"/>
              <a:gd name="connsiteX28" fmla="*/ 2822 w 6585549"/>
              <a:gd name="connsiteY28" fmla="*/ 2512931 h 5934638"/>
              <a:gd name="connsiteX29" fmla="*/ 4547 w 6585549"/>
              <a:gd name="connsiteY29" fmla="*/ 2383988 h 5934638"/>
              <a:gd name="connsiteX30" fmla="*/ 8311 w 6585549"/>
              <a:gd name="connsiteY30" fmla="*/ 2253229 h 5934638"/>
              <a:gd name="connsiteX31" fmla="*/ 12232 w 6585549"/>
              <a:gd name="connsiteY31" fmla="*/ 2121259 h 5934638"/>
              <a:gd name="connsiteX32" fmla="*/ 16779 w 6585549"/>
              <a:gd name="connsiteY32" fmla="*/ 1989289 h 5934638"/>
              <a:gd name="connsiteX33" fmla="*/ 23209 w 6585549"/>
              <a:gd name="connsiteY33" fmla="*/ 1856108 h 5934638"/>
              <a:gd name="connsiteX34" fmla="*/ 30893 w 6585549"/>
              <a:gd name="connsiteY34" fmla="*/ 1721716 h 5934638"/>
              <a:gd name="connsiteX35" fmla="*/ 38264 w 6585549"/>
              <a:gd name="connsiteY35" fmla="*/ 1586720 h 5934638"/>
              <a:gd name="connsiteX36" fmla="*/ 47673 w 6585549"/>
              <a:gd name="connsiteY36" fmla="*/ 1451723 h 5934638"/>
              <a:gd name="connsiteX37" fmla="*/ 58964 w 6585549"/>
              <a:gd name="connsiteY37" fmla="*/ 1314910 h 5934638"/>
              <a:gd name="connsiteX38" fmla="*/ 70255 w 6585549"/>
              <a:gd name="connsiteY38" fmla="*/ 1179913 h 5934638"/>
              <a:gd name="connsiteX39" fmla="*/ 83271 w 6585549"/>
              <a:gd name="connsiteY39" fmla="*/ 1042495 h 5934638"/>
              <a:gd name="connsiteX40" fmla="*/ 97542 w 6585549"/>
              <a:gd name="connsiteY40" fmla="*/ 904471 h 5934638"/>
              <a:gd name="connsiteX41" fmla="*/ 112596 w 6585549"/>
              <a:gd name="connsiteY41" fmla="*/ 768263 h 5934638"/>
              <a:gd name="connsiteX42" fmla="*/ 130160 w 6585549"/>
              <a:gd name="connsiteY42" fmla="*/ 630240 h 5934638"/>
              <a:gd name="connsiteX43" fmla="*/ 148978 w 6585549"/>
              <a:gd name="connsiteY43" fmla="*/ 492821 h 5934638"/>
              <a:gd name="connsiteX44" fmla="*/ 167640 w 6585549"/>
              <a:gd name="connsiteY44" fmla="*/ 354798 h 5934638"/>
              <a:gd name="connsiteX45" fmla="*/ 189438 w 6585549"/>
              <a:gd name="connsiteY45" fmla="*/ 217380 h 5934638"/>
              <a:gd name="connsiteX46" fmla="*/ 211706 w 6585549"/>
              <a:gd name="connsiteY46" fmla="*/ 80567 h 59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21"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Tree>
    <p:extLst>
      <p:ext uri="{BB962C8B-B14F-4D97-AF65-F5344CB8AC3E}">
        <p14:creationId xmlns:p14="http://schemas.microsoft.com/office/powerpoint/2010/main" val="1064643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7DC55F79-D18F-450A-9C6D-B35BB95576C7}"/>
              </a:ext>
            </a:extLst>
          </p:cNvPr>
          <p:cNvGraphicFramePr>
            <a:graphicFrameLocks noChangeAspect="1"/>
          </p:cNvGraphicFramePr>
          <p:nvPr>
            <p:extLst>
              <p:ext uri="{D42A27DB-BD31-4B8C-83A1-F6EECF244321}">
                <p14:modId xmlns:p14="http://schemas.microsoft.com/office/powerpoint/2010/main" val="1611700237"/>
              </p:ext>
            </p:extLst>
          </p:nvPr>
        </p:nvGraphicFramePr>
        <p:xfrm>
          <a:off x="2349858" y="2886434"/>
          <a:ext cx="6094412" cy="3427412"/>
        </p:xfrm>
        <a:graphic>
          <a:graphicData uri="http://schemas.openxmlformats.org/presentationml/2006/ole">
            <mc:AlternateContent xmlns:mc="http://schemas.openxmlformats.org/markup-compatibility/2006">
              <mc:Choice xmlns:v="urn:schemas-microsoft-com:vml" Requires="v">
                <p:oleObj spid="_x0000_s1056" name="Presentation" r:id="rId3" imgW="5326533" imgH="2996199" progId="PowerPoint.Show.12">
                  <p:embed/>
                </p:oleObj>
              </mc:Choice>
              <mc:Fallback>
                <p:oleObj name="Presentation" r:id="rId3" imgW="5326533" imgH="2996199" progId="PowerPoint.Show.12">
                  <p:embed/>
                  <p:pic>
                    <p:nvPicPr>
                      <p:cNvPr id="0" name=""/>
                      <p:cNvPicPr/>
                      <p:nvPr/>
                    </p:nvPicPr>
                    <p:blipFill>
                      <a:blip r:embed="rId4"/>
                      <a:stretch>
                        <a:fillRect/>
                      </a:stretch>
                    </p:blipFill>
                    <p:spPr>
                      <a:xfrm>
                        <a:off x="2349858" y="2886434"/>
                        <a:ext cx="6094412" cy="3427412"/>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E07D8BA-19CA-469D-B0BC-A738590B851B}"/>
              </a:ext>
            </a:extLst>
          </p:cNvPr>
          <p:cNvSpPr>
            <a:spLocks noGrp="1"/>
          </p:cNvSpPr>
          <p:nvPr>
            <p:ph type="title"/>
          </p:nvPr>
        </p:nvSpPr>
        <p:spPr/>
        <p:txBody>
          <a:bodyPr/>
          <a:lstStyle/>
          <a:p>
            <a:r>
              <a:rPr lang="en-US" dirty="0"/>
              <a:t>Prepare for the Jan 11, 2020 Event</a:t>
            </a:r>
          </a:p>
        </p:txBody>
      </p:sp>
    </p:spTree>
    <p:extLst>
      <p:ext uri="{BB962C8B-B14F-4D97-AF65-F5344CB8AC3E}">
        <p14:creationId xmlns:p14="http://schemas.microsoft.com/office/powerpoint/2010/main" val="2913666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1D0E66-9904-46BD-A861-8C10AD2C5F12}"/>
              </a:ext>
            </a:extLst>
          </p:cNvPr>
          <p:cNvSpPr/>
          <p:nvPr/>
        </p:nvSpPr>
        <p:spPr>
          <a:xfrm>
            <a:off x="1760560" y="1494430"/>
            <a:ext cx="7383439" cy="4801314"/>
          </a:xfrm>
          <a:prstGeom prst="rect">
            <a:avLst/>
          </a:prstGeom>
        </p:spPr>
        <p:txBody>
          <a:bodyPr wrap="square">
            <a:spAutoFit/>
          </a:bodyPr>
          <a:lstStyle/>
          <a:p>
            <a:r>
              <a:rPr lang="en-US" b="1" dirty="0"/>
              <a:t>A great deal of time and preparation went into the development of an interactive semester for students to experience during Spring 2019. Organizing and coordinating classroom guest speakers, field trips, activities, and demonstrations were done to enhance student learning to supplement textbook material. This allowed the students to actively engaged with the community and consider occupations they may not have given any thought to prior to Spring 2019 in the field of criminal justice and criminology. </a:t>
            </a:r>
          </a:p>
          <a:p>
            <a:endParaRPr lang="en-US" b="1" dirty="0"/>
          </a:p>
          <a:p>
            <a:r>
              <a:rPr lang="en-US" b="1" dirty="0"/>
              <a:t>Dr. Pavlik would like to thank all the people, organizations, departments, NGO’s, government entities, and agencies that participated in making the KWC Spring 2019 Criminal Justice &amp; Criminology semester a success for her students.</a:t>
            </a:r>
          </a:p>
          <a:p>
            <a:endParaRPr lang="en-US" b="1" dirty="0"/>
          </a:p>
          <a:p>
            <a:r>
              <a:rPr lang="en-US" b="1" dirty="0"/>
              <a:t>Dr. Pavlik looks forward to working with all the community in the future!</a:t>
            </a:r>
          </a:p>
        </p:txBody>
      </p:sp>
    </p:spTree>
    <p:extLst>
      <p:ext uri="{BB962C8B-B14F-4D97-AF65-F5344CB8AC3E}">
        <p14:creationId xmlns:p14="http://schemas.microsoft.com/office/powerpoint/2010/main" val="462553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EB5D21F8-3F92-49E1-A981-BCE41937192A}"/>
              </a:ext>
            </a:extLst>
          </p:cNvPr>
          <p:cNvSpPr>
            <a:spLocks noGrp="1"/>
          </p:cNvSpPr>
          <p:nvPr>
            <p:ph type="title"/>
          </p:nvPr>
        </p:nvSpPr>
        <p:spPr>
          <a:xfrm>
            <a:off x="994087" y="1130603"/>
            <a:ext cx="3342442" cy="4596794"/>
          </a:xfrm>
        </p:spPr>
        <p:txBody>
          <a:bodyPr vert="horz" lIns="91440" tIns="45720" rIns="91440" bIns="45720" rtlCol="0" anchor="ctr">
            <a:normAutofit/>
          </a:bodyPr>
          <a:lstStyle/>
          <a:p>
            <a:r>
              <a:rPr lang="en-US" sz="3200" dirty="0">
                <a:solidFill>
                  <a:srgbClr val="EBEBEB"/>
                </a:solidFill>
              </a:rPr>
              <a:t>Student participation and class fieldtrip photos can be viewed on the KWC social media sites.</a:t>
            </a:r>
          </a:p>
        </p:txBody>
      </p:sp>
      <p:sp>
        <p:nvSpPr>
          <p:cNvPr id="3" name="Text Placeholder 2">
            <a:extLst>
              <a:ext uri="{FF2B5EF4-FFF2-40B4-BE49-F238E27FC236}">
                <a16:creationId xmlns:a16="http://schemas.microsoft.com/office/drawing/2014/main" id="{F5D012D9-7685-4659-8B87-9D5849BE6A62}"/>
              </a:ext>
            </a:extLst>
          </p:cNvPr>
          <p:cNvSpPr>
            <a:spLocks noGrp="1"/>
          </p:cNvSpPr>
          <p:nvPr>
            <p:ph type="body" idx="1"/>
          </p:nvPr>
        </p:nvSpPr>
        <p:spPr>
          <a:xfrm>
            <a:off x="5290077" y="437513"/>
            <a:ext cx="5502614" cy="5954325"/>
          </a:xfrm>
        </p:spPr>
        <p:txBody>
          <a:bodyPr vert="horz" lIns="91440" tIns="45720" rIns="91440" bIns="45720" rtlCol="0" anchor="ctr">
            <a:normAutofit/>
          </a:bodyPr>
          <a:lstStyle/>
          <a:p>
            <a:r>
              <a:rPr lang="en-US" dirty="0">
                <a:solidFill>
                  <a:schemeClr val="tx1">
                    <a:lumMod val="75000"/>
                    <a:lumOff val="25000"/>
                  </a:schemeClr>
                </a:solidFill>
              </a:rPr>
              <a:t>For more information on KWC criminal justice and criminology courses, contact Dr. Kimberly Pavlik, Program Coordinator and Professor </a:t>
            </a:r>
          </a:p>
          <a:p>
            <a:r>
              <a:rPr lang="en-US" dirty="0">
                <a:solidFill>
                  <a:schemeClr val="tx1">
                    <a:lumMod val="75000"/>
                    <a:lumOff val="25000"/>
                  </a:schemeClr>
                </a:solidFill>
              </a:rPr>
              <a:t>Email: </a:t>
            </a:r>
            <a:r>
              <a:rPr lang="en-US" dirty="0">
                <a:solidFill>
                  <a:schemeClr val="tx1">
                    <a:lumMod val="75000"/>
                    <a:lumOff val="25000"/>
                  </a:schemeClr>
                </a:solidFill>
                <a:hlinkClick r:id="rId3"/>
              </a:rPr>
              <a:t>Kimberly.Pavlik@Kwc.edu</a:t>
            </a:r>
            <a:endParaRPr lang="en-US" dirty="0">
              <a:solidFill>
                <a:schemeClr val="tx1">
                  <a:lumMod val="75000"/>
                  <a:lumOff val="25000"/>
                </a:schemeClr>
              </a:solidFill>
            </a:endParaRPr>
          </a:p>
          <a:p>
            <a:r>
              <a:rPr lang="en-US" dirty="0">
                <a:solidFill>
                  <a:schemeClr val="tx1">
                    <a:lumMod val="75000"/>
                    <a:lumOff val="25000"/>
                  </a:schemeClr>
                </a:solidFill>
              </a:rPr>
              <a:t>Office: 270-852-3219</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399579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 name="Group 53">
            <a:extLst>
              <a:ext uri="{FF2B5EF4-FFF2-40B4-BE49-F238E27FC236}">
                <a16:creationId xmlns:a16="http://schemas.microsoft.com/office/drawing/2014/main" id="{ACCC08F4-6649-4752-A49D-EC2C8E9656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5" name="Rectangle 54">
              <a:extLst>
                <a:ext uri="{FF2B5EF4-FFF2-40B4-BE49-F238E27FC236}">
                  <a16:creationId xmlns:a16="http://schemas.microsoft.com/office/drawing/2014/main" id="{DCCBFAE1-A7B8-4741-A1BD-1D22BE1B9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Oval 55">
              <a:extLst>
                <a:ext uri="{FF2B5EF4-FFF2-40B4-BE49-F238E27FC236}">
                  <a16:creationId xmlns:a16="http://schemas.microsoft.com/office/drawing/2014/main" id="{A8DFBA0E-2986-4121-92BD-9ADBE9F79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D6B514A6-1440-4614-B316-443C485A1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8" name="Oval 57">
              <a:extLst>
                <a:ext uri="{FF2B5EF4-FFF2-40B4-BE49-F238E27FC236}">
                  <a16:creationId xmlns:a16="http://schemas.microsoft.com/office/drawing/2014/main" id="{B7C4B390-CACA-4CE0-A179-19E2CAADF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9" name="Oval 58">
              <a:extLst>
                <a:ext uri="{FF2B5EF4-FFF2-40B4-BE49-F238E27FC236}">
                  <a16:creationId xmlns:a16="http://schemas.microsoft.com/office/drawing/2014/main" id="{39330A14-E127-4084-BA51-D86B9568B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0" name="Oval 59">
              <a:extLst>
                <a:ext uri="{FF2B5EF4-FFF2-40B4-BE49-F238E27FC236}">
                  <a16:creationId xmlns:a16="http://schemas.microsoft.com/office/drawing/2014/main" id="{F47AD4CB-E128-49E9-A8C2-AC0CEA98F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1" name="Freeform 5">
              <a:extLst>
                <a:ext uri="{FF2B5EF4-FFF2-40B4-BE49-F238E27FC236}">
                  <a16:creationId xmlns:a16="http://schemas.microsoft.com/office/drawing/2014/main" id="{D76D76C3-9DFE-4C5F-8F74-D65651A74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2" name="Freeform 5">
              <a:extLst>
                <a:ext uri="{FF2B5EF4-FFF2-40B4-BE49-F238E27FC236}">
                  <a16:creationId xmlns:a16="http://schemas.microsoft.com/office/drawing/2014/main" id="{7FC72400-C794-438B-90D7-5F6E0302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63" name="Freeform 5">
              <a:extLst>
                <a:ext uri="{FF2B5EF4-FFF2-40B4-BE49-F238E27FC236}">
                  <a16:creationId xmlns:a16="http://schemas.microsoft.com/office/drawing/2014/main" id="{AD24BDB9-26CF-4AAC-B31C-95E190D551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8" name="Rectangle 64">
            <a:extLst>
              <a:ext uri="{FF2B5EF4-FFF2-40B4-BE49-F238E27FC236}">
                <a16:creationId xmlns:a16="http://schemas.microsoft.com/office/drawing/2014/main" id="{E4947D45-3E3A-4249-A3DB-5B907C179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CC9A8AA-E552-42D9-838D-5886E8446FED}"/>
              </a:ext>
            </a:extLst>
          </p:cNvPr>
          <p:cNvSpPr>
            <a:spLocks noGrp="1"/>
          </p:cNvSpPr>
          <p:nvPr>
            <p:ph type="title"/>
          </p:nvPr>
        </p:nvSpPr>
        <p:spPr>
          <a:xfrm>
            <a:off x="1154954" y="973668"/>
            <a:ext cx="8761413" cy="706964"/>
          </a:xfrm>
        </p:spPr>
        <p:txBody>
          <a:bodyPr vert="horz" lIns="91440" tIns="45720" rIns="91440" bIns="45720" rtlCol="0" anchor="ctr">
            <a:normAutofit fontScale="90000"/>
          </a:bodyPr>
          <a:lstStyle/>
          <a:p>
            <a:pPr>
              <a:lnSpc>
                <a:spcPct val="90000"/>
              </a:lnSpc>
            </a:pPr>
            <a:r>
              <a:rPr lang="en-US" sz="1400" dirty="0"/>
              <a:t>SAR Jim Huff and K-9 Max performed an on-campus demonstration for the Introduction to Forensic Science class. Huff and Jacobs prepared the scent track on a Wednesday and then the search was conducted using Max during class on Friday. Students watched Max and Mr. Huff hard at work! Thanks to Christopher Ellis Jacobs for student participation in the tracking portion of this exercise.</a:t>
            </a:r>
          </a:p>
        </p:txBody>
      </p:sp>
      <p:sp>
        <p:nvSpPr>
          <p:cNvPr id="4" name="Text Placeholder 3">
            <a:extLst>
              <a:ext uri="{FF2B5EF4-FFF2-40B4-BE49-F238E27FC236}">
                <a16:creationId xmlns:a16="http://schemas.microsoft.com/office/drawing/2014/main" id="{C2AE3B0C-C1C4-4F9F-9F4C-B19F1532325D}"/>
              </a:ext>
            </a:extLst>
          </p:cNvPr>
          <p:cNvSpPr>
            <a:spLocks noGrp="1"/>
          </p:cNvSpPr>
          <p:nvPr>
            <p:ph type="body" sz="half" idx="2"/>
          </p:nvPr>
        </p:nvSpPr>
        <p:spPr>
          <a:xfrm>
            <a:off x="1154955" y="2603500"/>
            <a:ext cx="3481054" cy="3416300"/>
          </a:xfrm>
        </p:spPr>
        <p:txBody>
          <a:bodyPr vert="horz" lIns="91440" tIns="45720" rIns="91440" bIns="45720" rtlCol="0" anchor="ctr">
            <a:normAutofit/>
          </a:bodyPr>
          <a:lstStyle/>
          <a:p>
            <a:r>
              <a:rPr lang="en-US" sz="1600" cap="all" dirty="0">
                <a:solidFill>
                  <a:schemeClr val="tx1">
                    <a:lumMod val="75000"/>
                    <a:lumOff val="25000"/>
                  </a:schemeClr>
                </a:solidFill>
              </a:rPr>
              <a:t>MOCK SCENARIO: </a:t>
            </a:r>
          </a:p>
          <a:p>
            <a:r>
              <a:rPr lang="en-US" sz="1600" cap="all" dirty="0">
                <a:solidFill>
                  <a:schemeClr val="tx1">
                    <a:lumMod val="75000"/>
                    <a:lumOff val="25000"/>
                  </a:schemeClr>
                </a:solidFill>
              </a:rPr>
              <a:t>K-9 Max performed well along side of his handler, Jim Huff. the weather was inclement during the week this activity was scheduled on campus. Students got to experience what could happen when weather as a contributing factor  in a search.</a:t>
            </a:r>
          </a:p>
        </p:txBody>
      </p:sp>
      <p:pic>
        <p:nvPicPr>
          <p:cNvPr id="6" name="Picture Placeholder 5" descr="A group of people standing in front of a building&#10;&#10;Description automatically generated">
            <a:extLst>
              <a:ext uri="{FF2B5EF4-FFF2-40B4-BE49-F238E27FC236}">
                <a16:creationId xmlns:a16="http://schemas.microsoft.com/office/drawing/2014/main" id="{F4D2D623-AB81-444D-B8C3-EA3CAB89A00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5" b="11487"/>
          <a:stretch/>
        </p:blipFill>
        <p:spPr>
          <a:xfrm>
            <a:off x="4984956" y="2775951"/>
            <a:ext cx="2997538" cy="3067163"/>
          </a:xfrm>
          <a:prstGeom prst="roundRect">
            <a:avLst>
              <a:gd name="adj" fmla="val 1858"/>
            </a:avLst>
          </a:prstGeom>
          <a:effectLst>
            <a:outerShdw blurRad="50800" dist="50800" dir="5400000" algn="tl" rotWithShape="0">
              <a:srgbClr val="000000">
                <a:alpha val="43000"/>
              </a:srgbClr>
            </a:outerShdw>
          </a:effectLst>
        </p:spPr>
      </p:pic>
      <p:pic>
        <p:nvPicPr>
          <p:cNvPr id="8" name="Picture 7" descr="A picture containing indoor, person, wall, building&#10;&#10;Description automatically generated">
            <a:extLst>
              <a:ext uri="{FF2B5EF4-FFF2-40B4-BE49-F238E27FC236}">
                <a16:creationId xmlns:a16="http://schemas.microsoft.com/office/drawing/2014/main" id="{AECA2F9A-C20D-4EFB-A706-C50C25A22292}"/>
              </a:ext>
            </a:extLst>
          </p:cNvPr>
          <p:cNvPicPr>
            <a:picLocks noChangeAspect="1"/>
          </p:cNvPicPr>
          <p:nvPr/>
        </p:nvPicPr>
        <p:blipFill rotWithShape="1">
          <a:blip r:embed="rId4">
            <a:extLst>
              <a:ext uri="{28A0092B-C50C-407E-A947-70E740481C1C}">
                <a14:useLocalDpi xmlns:a14="http://schemas.microsoft.com/office/drawing/2010/main" val="0"/>
              </a:ext>
            </a:extLst>
          </a:blip>
          <a:srcRect r="23260" b="2"/>
          <a:stretch/>
        </p:blipFill>
        <p:spPr>
          <a:xfrm rot="5400000">
            <a:off x="8111407" y="2810763"/>
            <a:ext cx="3067163" cy="299753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01722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FEE22F6C-D36E-4E0D-8E72-A999CA595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049" y="1958109"/>
            <a:ext cx="4057302" cy="2451870"/>
          </a:xfrm>
          <a:prstGeom prst="rect">
            <a:avLst/>
          </a:prstGeom>
        </p:spPr>
      </p:pic>
      <p:sp>
        <p:nvSpPr>
          <p:cNvPr id="4" name="Title 3">
            <a:extLst>
              <a:ext uri="{FF2B5EF4-FFF2-40B4-BE49-F238E27FC236}">
                <a16:creationId xmlns:a16="http://schemas.microsoft.com/office/drawing/2014/main" id="{B545958D-1E95-4C48-9E3A-C48C00EBBC21}"/>
              </a:ext>
            </a:extLst>
          </p:cNvPr>
          <p:cNvSpPr>
            <a:spLocks noGrp="1"/>
          </p:cNvSpPr>
          <p:nvPr>
            <p:ph type="title"/>
          </p:nvPr>
        </p:nvSpPr>
        <p:spPr/>
        <p:txBody>
          <a:bodyPr/>
          <a:lstStyle/>
          <a:p>
            <a:r>
              <a:rPr lang="en-US" dirty="0"/>
              <a:t>SAR </a:t>
            </a:r>
            <a:br>
              <a:rPr lang="en-US" dirty="0"/>
            </a:br>
            <a:r>
              <a:rPr lang="en-US" dirty="0"/>
              <a:t>use of UAV’s  </a:t>
            </a:r>
          </a:p>
        </p:txBody>
      </p:sp>
      <p:sp>
        <p:nvSpPr>
          <p:cNvPr id="6" name="Text Placeholder 5">
            <a:extLst>
              <a:ext uri="{FF2B5EF4-FFF2-40B4-BE49-F238E27FC236}">
                <a16:creationId xmlns:a16="http://schemas.microsoft.com/office/drawing/2014/main" id="{218AE32F-9CE8-41D3-A9C8-75010965EA5C}"/>
              </a:ext>
            </a:extLst>
          </p:cNvPr>
          <p:cNvSpPr>
            <a:spLocks noGrp="1"/>
          </p:cNvSpPr>
          <p:nvPr>
            <p:ph type="body" sz="half" idx="2"/>
          </p:nvPr>
        </p:nvSpPr>
        <p:spPr/>
        <p:txBody>
          <a:bodyPr/>
          <a:lstStyle/>
          <a:p>
            <a:r>
              <a:rPr lang="en-US" dirty="0"/>
              <a:t>The students enjoyed the informative presentation that was given during SAR week on the use of unmanned aerial vehicles (UAV’s)  when used to search for missing persons over large areas and rough terrain.</a:t>
            </a:r>
          </a:p>
        </p:txBody>
      </p:sp>
    </p:spTree>
    <p:extLst>
      <p:ext uri="{BB962C8B-B14F-4D97-AF65-F5344CB8AC3E}">
        <p14:creationId xmlns:p14="http://schemas.microsoft.com/office/powerpoint/2010/main" val="4006769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8" name="Rectangle 47">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Oval 48">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0" name="Oval 49">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Oval 50">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2" name="Oval 51">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Oval 52">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5"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56"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8" name="Rectangle 57">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97914F0-9957-46CD-862C-DFF3A090B6ED}"/>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dirty="0"/>
              <a:t>Crime Scene Investigation</a:t>
            </a:r>
          </a:p>
        </p:txBody>
      </p:sp>
      <p:pic>
        <p:nvPicPr>
          <p:cNvPr id="10" name="Picture Placeholder 9">
            <a:extLst>
              <a:ext uri="{FF2B5EF4-FFF2-40B4-BE49-F238E27FC236}">
                <a16:creationId xmlns:a16="http://schemas.microsoft.com/office/drawing/2014/main" id="{B6F93718-14D7-4C82-8F2B-45B70413C33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1151" b="1"/>
          <a:stretch/>
        </p:blipFill>
        <p:spPr>
          <a:xfrm>
            <a:off x="1151467" y="2775951"/>
            <a:ext cx="3031901" cy="3067163"/>
          </a:xfrm>
          <a:prstGeom prst="roundRect">
            <a:avLst>
              <a:gd name="adj" fmla="val 9574"/>
            </a:avLst>
          </a:prstGeom>
          <a:effectLst>
            <a:outerShdw blurRad="50800" dist="50800" dir="5400000" algn="tl" rotWithShape="0">
              <a:srgbClr val="000000">
                <a:alpha val="43000"/>
              </a:srgbClr>
            </a:outerShdw>
          </a:effectLst>
        </p:spPr>
      </p:pic>
      <p:sp>
        <p:nvSpPr>
          <p:cNvPr id="4" name="Text Placeholder 3">
            <a:extLst>
              <a:ext uri="{FF2B5EF4-FFF2-40B4-BE49-F238E27FC236}">
                <a16:creationId xmlns:a16="http://schemas.microsoft.com/office/drawing/2014/main" id="{AC02E9D0-DDD6-41AA-8829-53F9CBCF3C42}"/>
              </a:ext>
            </a:extLst>
          </p:cNvPr>
          <p:cNvSpPr>
            <a:spLocks noGrp="1"/>
          </p:cNvSpPr>
          <p:nvPr>
            <p:ph type="body" sz="half" idx="2"/>
          </p:nvPr>
        </p:nvSpPr>
        <p:spPr>
          <a:xfrm>
            <a:off x="4641336" y="2603500"/>
            <a:ext cx="6551597" cy="3416300"/>
          </a:xfrm>
        </p:spPr>
        <p:txBody>
          <a:bodyPr vert="horz" lIns="91440" tIns="45720" rIns="91440" bIns="45720" rtlCol="0" anchor="ctr">
            <a:normAutofit/>
          </a:bodyPr>
          <a:lstStyle/>
          <a:p>
            <a:r>
              <a:rPr lang="en-US" dirty="0">
                <a:solidFill>
                  <a:schemeClr val="tx1">
                    <a:lumMod val="75000"/>
                    <a:lumOff val="25000"/>
                  </a:schemeClr>
                </a:solidFill>
              </a:rPr>
              <a:t>Owensboro Police Department (OPD) came to our classroom and discussed what is involved with securing a crime scene, chain of custody, evidence collection, preservation, and submission to the lab. The speakers gave an overview of the court process related to crime scene investigation, and discussed employment opportunities in law enforcement.</a:t>
            </a:r>
          </a:p>
          <a:p>
            <a:pPr algn="ctr"/>
            <a:r>
              <a:rPr lang="en-US" dirty="0"/>
              <a:t>Owensboro Police Department</a:t>
            </a:r>
            <a:br>
              <a:rPr lang="en-US" dirty="0"/>
            </a:br>
            <a:r>
              <a:rPr lang="en-US" dirty="0"/>
              <a:t>222 E 9th St.</a:t>
            </a:r>
            <a:br>
              <a:rPr lang="en-US" dirty="0"/>
            </a:br>
            <a:r>
              <a:rPr lang="en-US" dirty="0"/>
              <a:t>Owensboro, KY 42301 </a:t>
            </a:r>
            <a:endParaRPr lang="en-US" dirty="0">
              <a:solidFill>
                <a:schemeClr val="tx1">
                  <a:lumMod val="75000"/>
                  <a:lumOff val="25000"/>
                </a:schemeClr>
              </a:solidFill>
            </a:endParaRPr>
          </a:p>
        </p:txBody>
      </p:sp>
    </p:spTree>
    <p:extLst>
      <p:ext uri="{BB962C8B-B14F-4D97-AF65-F5344CB8AC3E}">
        <p14:creationId xmlns:p14="http://schemas.microsoft.com/office/powerpoint/2010/main" val="334480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9705-0404-4BB2-9936-AB82AB36B6D2}"/>
              </a:ext>
            </a:extLst>
          </p:cNvPr>
          <p:cNvSpPr>
            <a:spLocks noGrp="1"/>
          </p:cNvSpPr>
          <p:nvPr>
            <p:ph type="title"/>
          </p:nvPr>
        </p:nvSpPr>
        <p:spPr>
          <a:xfrm>
            <a:off x="1154953" y="2370667"/>
            <a:ext cx="9950581" cy="1822514"/>
          </a:xfrm>
        </p:spPr>
        <p:txBody>
          <a:bodyPr/>
          <a:lstStyle/>
          <a:p>
            <a:r>
              <a:rPr lang="en-US" dirty="0"/>
              <a:t>Juvenile Delinquency Division Supervisor at Owensboro Police Dept.</a:t>
            </a:r>
          </a:p>
        </p:txBody>
      </p:sp>
      <p:sp>
        <p:nvSpPr>
          <p:cNvPr id="3" name="Text Placeholder 2">
            <a:extLst>
              <a:ext uri="{FF2B5EF4-FFF2-40B4-BE49-F238E27FC236}">
                <a16:creationId xmlns:a16="http://schemas.microsoft.com/office/drawing/2014/main" id="{BC645665-AA95-4F9A-9FF3-78436C88BF33}"/>
              </a:ext>
            </a:extLst>
          </p:cNvPr>
          <p:cNvSpPr>
            <a:spLocks noGrp="1"/>
          </p:cNvSpPr>
          <p:nvPr>
            <p:ph type="body" idx="1"/>
          </p:nvPr>
        </p:nvSpPr>
        <p:spPr/>
        <p:txBody>
          <a:bodyPr>
            <a:normAutofit fontScale="85000" lnSpcReduction="20000"/>
          </a:bodyPr>
          <a:lstStyle/>
          <a:p>
            <a:r>
              <a:rPr lang="en-US" dirty="0"/>
              <a:t>Sgt. Brandon Sims</a:t>
            </a:r>
          </a:p>
          <a:p>
            <a:r>
              <a:rPr lang="en-US" dirty="0"/>
              <a:t>Gave an outstanding presentation and Q&amp;A session to students in the Juvenile Delinquency Class</a:t>
            </a:r>
          </a:p>
        </p:txBody>
      </p:sp>
    </p:spTree>
    <p:extLst>
      <p:ext uri="{BB962C8B-B14F-4D97-AF65-F5344CB8AC3E}">
        <p14:creationId xmlns:p14="http://schemas.microsoft.com/office/powerpoint/2010/main" val="369721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9E69-7BB2-4504-906F-390FD9058FDD}"/>
              </a:ext>
            </a:extLst>
          </p:cNvPr>
          <p:cNvSpPr>
            <a:spLocks noGrp="1"/>
          </p:cNvSpPr>
          <p:nvPr>
            <p:ph type="title"/>
          </p:nvPr>
        </p:nvSpPr>
        <p:spPr/>
        <p:txBody>
          <a:bodyPr/>
          <a:lstStyle/>
          <a:p>
            <a:r>
              <a:rPr lang="en-US" dirty="0"/>
              <a:t>OPD crime scene presenters</a:t>
            </a:r>
          </a:p>
        </p:txBody>
      </p:sp>
      <p:pic>
        <p:nvPicPr>
          <p:cNvPr id="4" name="Picture 3">
            <a:extLst>
              <a:ext uri="{FF2B5EF4-FFF2-40B4-BE49-F238E27FC236}">
                <a16:creationId xmlns:a16="http://schemas.microsoft.com/office/drawing/2014/main" id="{35D2AB31-D108-400B-B9D3-511BA92DF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04" y="2561216"/>
            <a:ext cx="4733311" cy="3520400"/>
          </a:xfrm>
          <a:prstGeom prst="rect">
            <a:avLst/>
          </a:prstGeom>
        </p:spPr>
      </p:pic>
      <p:pic>
        <p:nvPicPr>
          <p:cNvPr id="6" name="Picture 5">
            <a:extLst>
              <a:ext uri="{FF2B5EF4-FFF2-40B4-BE49-F238E27FC236}">
                <a16:creationId xmlns:a16="http://schemas.microsoft.com/office/drawing/2014/main" id="{095097F2-C2E6-4046-8894-46BCE27A7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903" y="3233471"/>
            <a:ext cx="1879326" cy="2396949"/>
          </a:xfrm>
          <a:prstGeom prst="rect">
            <a:avLst/>
          </a:prstGeom>
        </p:spPr>
      </p:pic>
    </p:spTree>
    <p:extLst>
      <p:ext uri="{BB962C8B-B14F-4D97-AF65-F5344CB8AC3E}">
        <p14:creationId xmlns:p14="http://schemas.microsoft.com/office/powerpoint/2010/main" val="117755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A42BB41-B8B7-4FD4-A57F-5FFD995EBF2A}"/>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b="0" i="0" kern="1200" dirty="0">
                <a:solidFill>
                  <a:srgbClr val="EBEBEB"/>
                </a:solidFill>
                <a:latin typeface="+mj-lt"/>
                <a:ea typeface="+mj-ea"/>
                <a:cs typeface="+mj-cs"/>
              </a:rPr>
              <a:t>GIS Technology</a:t>
            </a:r>
          </a:p>
        </p:txBody>
      </p:sp>
      <p:sp>
        <p:nvSpPr>
          <p:cNvPr id="4" name="Text Placeholder 3">
            <a:extLst>
              <a:ext uri="{FF2B5EF4-FFF2-40B4-BE49-F238E27FC236}">
                <a16:creationId xmlns:a16="http://schemas.microsoft.com/office/drawing/2014/main" id="{472A69CC-0AE6-4D3F-9B99-45F64F0E7077}"/>
              </a:ext>
            </a:extLst>
          </p:cNvPr>
          <p:cNvSpPr>
            <a:spLocks noGrp="1"/>
          </p:cNvSpPr>
          <p:nvPr>
            <p:ph type="body" sz="half" idx="2"/>
          </p:nvPr>
        </p:nvSpPr>
        <p:spPr>
          <a:xfrm>
            <a:off x="6744929" y="4591665"/>
            <a:ext cx="4798142" cy="1622322"/>
          </a:xfrm>
        </p:spPr>
        <p:txBody>
          <a:bodyPr vert="horz" lIns="91440" tIns="45720" rIns="91440" bIns="45720" rtlCol="0" anchor="t">
            <a:normAutofit/>
          </a:bodyPr>
          <a:lstStyle/>
          <a:p>
            <a:r>
              <a:rPr lang="en-US" sz="1800" b="0" i="0" kern="1200" cap="all" dirty="0">
                <a:solidFill>
                  <a:schemeClr val="tx1"/>
                </a:solidFill>
                <a:latin typeface="+mn-lt"/>
                <a:ea typeface="+mn-ea"/>
                <a:cs typeface="+mn-cs"/>
              </a:rPr>
              <a:t>Presentation by lance Morris</a:t>
            </a:r>
          </a:p>
          <a:p>
            <a:r>
              <a:rPr lang="en-US" sz="1800" cap="all" dirty="0">
                <a:solidFill>
                  <a:schemeClr val="tx1"/>
                </a:solidFill>
              </a:rPr>
              <a:t>GIS analyst/Programmer</a:t>
            </a:r>
          </a:p>
          <a:p>
            <a:r>
              <a:rPr lang="en-US" sz="1800" cap="all" dirty="0">
                <a:solidFill>
                  <a:schemeClr val="tx1"/>
                </a:solidFill>
              </a:rPr>
              <a:t>101 East 4</a:t>
            </a:r>
            <a:r>
              <a:rPr lang="en-US" sz="1800" cap="all" baseline="30000" dirty="0">
                <a:solidFill>
                  <a:schemeClr val="tx1"/>
                </a:solidFill>
              </a:rPr>
              <a:t>th</a:t>
            </a:r>
            <a:r>
              <a:rPr lang="en-US" sz="1800" cap="all" dirty="0">
                <a:solidFill>
                  <a:schemeClr val="tx1"/>
                </a:solidFill>
              </a:rPr>
              <a:t> Street,</a:t>
            </a:r>
          </a:p>
          <a:p>
            <a:r>
              <a:rPr lang="en-US" sz="1800" cap="all" dirty="0">
                <a:solidFill>
                  <a:schemeClr val="tx1"/>
                </a:solidFill>
              </a:rPr>
              <a:t>Owensboro, KY 42303</a:t>
            </a:r>
          </a:p>
          <a:p>
            <a:endParaRPr lang="en-US" sz="1800" b="0" i="0" kern="1200" cap="all" dirty="0">
              <a:solidFill>
                <a:schemeClr val="accent1">
                  <a:lumMod val="60000"/>
                  <a:lumOff val="40000"/>
                </a:schemeClr>
              </a:solidFill>
              <a:latin typeface="+mn-lt"/>
              <a:ea typeface="+mn-ea"/>
              <a:cs typeface="+mn-cs"/>
            </a:endParaRPr>
          </a:p>
        </p:txBody>
      </p:sp>
      <p:sp>
        <p:nvSpPr>
          <p:cNvPr id="33" name="Rectangle 32">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Placeholder 5" descr="A person standing in front of a window&#10;&#10;Description automatically generated">
            <a:extLst>
              <a:ext uri="{FF2B5EF4-FFF2-40B4-BE49-F238E27FC236}">
                <a16:creationId xmlns:a16="http://schemas.microsoft.com/office/drawing/2014/main" id="{351064FA-352E-4F12-B71A-174C6244CBE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940" r="2940"/>
          <a:stretch>
            <a:fillRect/>
          </a:stretch>
        </p:blipFill>
        <p:spPr>
          <a:xfrm>
            <a:off x="1969162" y="1113063"/>
            <a:ext cx="3267440"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779427885"/>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318</TotalTime>
  <Words>1807</Words>
  <Application>Microsoft Office PowerPoint</Application>
  <PresentationFormat>Widescreen</PresentationFormat>
  <Paragraphs>151</Paragraphs>
  <Slides>37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Calibri</vt:lpstr>
      <vt:lpstr>Century Gothic</vt:lpstr>
      <vt:lpstr>Times New Roman</vt:lpstr>
      <vt:lpstr>Wingdings 3</vt:lpstr>
      <vt:lpstr>Ion Boardroom</vt:lpstr>
      <vt:lpstr>Presentation</vt:lpstr>
      <vt:lpstr>Criminal Justice &amp; Criminology   Spring 2019</vt:lpstr>
      <vt:lpstr>Student engagement in the SPRING 2019 Victimology, Introduction to Forensic Science, Juvenile Delinquency, and Contemporary Issues in CJ: Terrorism courses  </vt:lpstr>
      <vt:lpstr>Conducting Searches</vt:lpstr>
      <vt:lpstr>SAR Jim Huff and K-9 Max performed an on-campus demonstration for the Introduction to Forensic Science class. Huff and Jacobs prepared the scent track on a Wednesday and then the search was conducted using Max during class on Friday. Students watched Max and Mr. Huff hard at work! Thanks to Christopher Ellis Jacobs for student participation in the tracking portion of this exercise.</vt:lpstr>
      <vt:lpstr>SAR  use of UAV’s  </vt:lpstr>
      <vt:lpstr>Crime Scene Investigation</vt:lpstr>
      <vt:lpstr>Juvenile Delinquency Division Supervisor at Owensboro Police Dept.</vt:lpstr>
      <vt:lpstr>OPD crime scene presenters</vt:lpstr>
      <vt:lpstr>GIS Technology</vt:lpstr>
      <vt:lpstr>Forensic Anthropology</vt:lpstr>
      <vt:lpstr>Drugs</vt:lpstr>
      <vt:lpstr>KWC presented various forensic topics</vt:lpstr>
      <vt:lpstr>Battalion Chief Steve Leonard</vt:lpstr>
      <vt:lpstr>Human Trafficking Awareness</vt:lpstr>
      <vt:lpstr>Daviess County Sheriff’s Office</vt:lpstr>
      <vt:lpstr>Women in Computing (WIC)</vt:lpstr>
      <vt:lpstr>WIC attendees</vt:lpstr>
      <vt:lpstr>Presentation given on cell phone technology as it related to criminal investigations</vt:lpstr>
      <vt:lpstr>Daviess County Judicial Center</vt:lpstr>
      <vt:lpstr>Roy Hicks Resources Coordinator</vt:lpstr>
      <vt:lpstr>New Beginnings Terri Crowe,  Guest Speaker, on victim rights</vt:lpstr>
      <vt:lpstr>New Beginnings  Laundry of Love Program</vt:lpstr>
      <vt:lpstr>Laundry of Love Program </vt:lpstr>
      <vt:lpstr>Guest Speakers discussed service learning options for Fall 2019</vt:lpstr>
      <vt:lpstr>Escape Room  Team Building Activity      Students worked together to find clues from the Titanic scenario to solve the case in one hour or less.</vt:lpstr>
      <vt:lpstr>KWC Scholar’s Day</vt:lpstr>
      <vt:lpstr>Scholar’s Day  </vt:lpstr>
      <vt:lpstr>Scholars Day   Serve KY recognition certificates</vt:lpstr>
      <vt:lpstr>This slideshow also recognizes student success in achieving an internship, employment at the KSP, and academic attendance at the National Forensic Academy.</vt:lpstr>
      <vt:lpstr>Chandler Adams</vt:lpstr>
      <vt:lpstr>Jonah Brawner</vt:lpstr>
      <vt:lpstr>Alyssa Nichols </vt:lpstr>
      <vt:lpstr>Campus wide event held </vt:lpstr>
      <vt:lpstr>#WEAR BLUE: January 11, 2019 National Human Trafficking Awareness Day </vt:lpstr>
      <vt:lpstr>Prepare for the Jan 11, 2020 Event</vt:lpstr>
      <vt:lpstr>PowerPoint Presentation</vt:lpstr>
      <vt:lpstr>Student participation and class fieldtrip photos can be viewed on the KWC social media 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Justice &amp; Criminology   Spring 2019</dc:title>
  <dc:creator>Kimberly Pavlik</dc:creator>
  <cp:lastModifiedBy>Kimberly Pavlik</cp:lastModifiedBy>
  <cp:revision>66</cp:revision>
  <cp:lastPrinted>2019-08-03T21:50:07Z</cp:lastPrinted>
  <dcterms:created xsi:type="dcterms:W3CDTF">2019-07-31T13:35:31Z</dcterms:created>
  <dcterms:modified xsi:type="dcterms:W3CDTF">2019-08-07T14:32:54Z</dcterms:modified>
</cp:coreProperties>
</file>